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83" r:id="rId1"/>
  </p:sldMasterIdLst>
  <p:notesMasterIdLst>
    <p:notesMasterId r:id="rId25"/>
  </p:notesMasterIdLst>
  <p:sldIdLst>
    <p:sldId id="256" r:id="rId2"/>
    <p:sldId id="257" r:id="rId3"/>
    <p:sldId id="258" r:id="rId4"/>
    <p:sldId id="259" r:id="rId5"/>
    <p:sldId id="262" r:id="rId6"/>
    <p:sldId id="260" r:id="rId7"/>
    <p:sldId id="263" r:id="rId8"/>
    <p:sldId id="261" r:id="rId9"/>
    <p:sldId id="264" r:id="rId10"/>
    <p:sldId id="265" r:id="rId11"/>
    <p:sldId id="266" r:id="rId12"/>
    <p:sldId id="282" r:id="rId13"/>
    <p:sldId id="267" r:id="rId14"/>
    <p:sldId id="272" r:id="rId15"/>
    <p:sldId id="273" r:id="rId16"/>
    <p:sldId id="283" r:id="rId17"/>
    <p:sldId id="274" r:id="rId18"/>
    <p:sldId id="275" r:id="rId19"/>
    <p:sldId id="277" r:id="rId20"/>
    <p:sldId id="281" r:id="rId21"/>
    <p:sldId id="278"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a" id="{50758D92-7727-4D10-AAF2-8A3EFE23E73C}">
          <p14:sldIdLst>
            <p14:sldId id="256"/>
          </p14:sldIdLst>
        </p14:section>
        <p14:section name="Introdução" id="{730796C4-0BAD-48FB-A285-D896014EA974}">
          <p14:sldIdLst>
            <p14:sldId id="257"/>
            <p14:sldId id="258"/>
            <p14:sldId id="259"/>
            <p14:sldId id="262"/>
            <p14:sldId id="260"/>
            <p14:sldId id="263"/>
            <p14:sldId id="261"/>
          </p14:sldIdLst>
        </p14:section>
        <p14:section name="BBB e o tempo real" id="{FE4067FA-86C7-4DBF-8337-A97448CA267D}">
          <p14:sldIdLst>
            <p14:sldId id="264"/>
            <p14:sldId id="265"/>
            <p14:sldId id="266"/>
          </p14:sldIdLst>
        </p14:section>
        <p14:section name="Comunicação entre o ADC e o BBB" id="{12ED45ED-DC68-4FB3-A100-A5698A69C1D8}">
          <p14:sldIdLst>
            <p14:sldId id="282"/>
            <p14:sldId id="267"/>
            <p14:sldId id="272"/>
            <p14:sldId id="273"/>
          </p14:sldIdLst>
        </p14:section>
        <p14:section name="Comunicação entre o BBB e o PC" id="{4EEEB30C-BF7D-4B68-99BF-E3F63E9C9188}">
          <p14:sldIdLst>
            <p14:sldId id="283"/>
            <p14:sldId id="274"/>
            <p14:sldId id="275"/>
            <p14:sldId id="277"/>
            <p14:sldId id="281"/>
            <p14:sldId id="278"/>
          </p14:sldIdLst>
        </p14:section>
        <p14:section name="Conclusão" id="{E714E313-2F93-4DDA-ABEE-66F009AF0B20}">
          <p14:sldIdLst>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15" autoAdjust="0"/>
    <p:restoredTop sz="80185" autoAdjust="0"/>
  </p:normalViewPr>
  <p:slideViewPr>
    <p:cSldViewPr snapToGrid="0">
      <p:cViewPr varScale="1">
        <p:scale>
          <a:sx n="54" d="100"/>
          <a:sy n="54" d="100"/>
        </p:scale>
        <p:origin x="3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9C7F-40AE-9383-4C34089EFC5C}"/>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0349-4844-B63B-68A2C61C9882}"/>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098A-497C-99F9-DEE7CFA6183E}"/>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28F4-401B-A6F4-D3359BE556B3}"/>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68449-0907-4D98-A841-1D9CC7509A0A}" type="datetimeFigureOut">
              <a:rPr lang="pt-BR" smtClean="0"/>
              <a:t>04/12/2016</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BB1FF-B0D9-409E-9206-CE2332E30057}" type="slidenum">
              <a:rPr lang="pt-BR" smtClean="0"/>
              <a:t>‹nº›</a:t>
            </a:fld>
            <a:endParaRPr lang="pt-BR"/>
          </a:p>
        </p:txBody>
      </p:sp>
    </p:spTree>
    <p:extLst>
      <p:ext uri="{BB962C8B-B14F-4D97-AF65-F5344CB8AC3E}">
        <p14:creationId xmlns:p14="http://schemas.microsoft.com/office/powerpoint/2010/main" val="554217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a:t>
            </a:fld>
            <a:endParaRPr lang="pt-BR"/>
          </a:p>
        </p:txBody>
      </p:sp>
    </p:spTree>
    <p:extLst>
      <p:ext uri="{BB962C8B-B14F-4D97-AF65-F5344CB8AC3E}">
        <p14:creationId xmlns:p14="http://schemas.microsoft.com/office/powerpoint/2010/main" val="60542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Das soluções existentes podemos citar os </a:t>
            </a:r>
            <a:r>
              <a:rPr lang="pt-BR" dirty="0" err="1"/>
              <a:t>kernels</a:t>
            </a:r>
            <a:r>
              <a:rPr lang="pt-BR" dirty="0"/>
              <a:t> </a:t>
            </a:r>
            <a:r>
              <a:rPr lang="pt-BR" dirty="0" err="1"/>
              <a:t>prempetivos</a:t>
            </a:r>
            <a:r>
              <a:rPr lang="pt-BR" dirty="0"/>
              <a:t> como o </a:t>
            </a:r>
            <a:r>
              <a:rPr lang="pt-BR" dirty="0" err="1"/>
              <a:t>Kobalt</a:t>
            </a:r>
            <a:r>
              <a:rPr lang="pt-BR" dirty="0"/>
              <a:t> cujo a distribuição é o </a:t>
            </a:r>
            <a:r>
              <a:rPr lang="pt-BR" dirty="0" err="1"/>
              <a:t>MachineKit</a:t>
            </a:r>
            <a:r>
              <a:rPr lang="pt-BR" dirty="0"/>
              <a:t>. O </a:t>
            </a:r>
            <a:r>
              <a:rPr lang="pt-BR" dirty="0" err="1"/>
              <a:t>Kobalt</a:t>
            </a:r>
            <a:r>
              <a:rPr lang="pt-BR" dirty="0"/>
              <a:t> funciona acima do </a:t>
            </a:r>
            <a:r>
              <a:rPr lang="pt-BR" dirty="0" err="1"/>
              <a:t>Kernel</a:t>
            </a:r>
            <a:r>
              <a:rPr lang="pt-BR" dirty="0"/>
              <a:t> do Linux e ele é </a:t>
            </a:r>
            <a:r>
              <a:rPr lang="pt-BR" dirty="0" err="1"/>
              <a:t>premptivo</a:t>
            </a:r>
            <a:r>
              <a:rPr lang="pt-BR" dirty="0"/>
              <a:t>, assim quando ocorre uma interrupção ele para  o </a:t>
            </a:r>
            <a:r>
              <a:rPr lang="pt-BR" dirty="0" err="1"/>
              <a:t>kernel</a:t>
            </a:r>
            <a:r>
              <a:rPr lang="pt-BR" dirty="0"/>
              <a:t> do Linux executa a interrupção depois retorna o </a:t>
            </a:r>
            <a:r>
              <a:rPr lang="pt-BR" dirty="0" err="1"/>
              <a:t>kernel</a:t>
            </a:r>
            <a:r>
              <a:rPr lang="pt-BR" dirty="0"/>
              <a:t> do Linux donde parou.</a:t>
            </a:r>
          </a:p>
          <a:p>
            <a:endParaRPr lang="pt-BR" dirty="0"/>
          </a:p>
          <a:p>
            <a:r>
              <a:rPr lang="pt-BR" dirty="0"/>
              <a:t>Outra opção é u uso do BBB com microcontroladores como mostra na foto ao lado.</a:t>
            </a:r>
          </a:p>
          <a:p>
            <a:endParaRPr lang="pt-BR" dirty="0"/>
          </a:p>
          <a:p>
            <a:r>
              <a:rPr lang="pt-BR" dirty="0"/>
              <a:t>Ou sistemas operacionais </a:t>
            </a:r>
            <a:r>
              <a:rPr lang="pt-BR" dirty="0" err="1"/>
              <a:t>preptivos</a:t>
            </a:r>
            <a:r>
              <a:rPr lang="pt-BR" dirty="0"/>
              <a:t> como o QNX Neutrino e </a:t>
            </a:r>
            <a:r>
              <a:rPr lang="pt-BR" dirty="0" err="1"/>
              <a:t>StartWare</a:t>
            </a:r>
            <a:r>
              <a:rPr lang="pt-BR" dirty="0"/>
              <a:t>, embora ambos sejam soluções fechadas.</a:t>
            </a:r>
          </a:p>
          <a:p>
            <a:endParaRPr lang="pt-BR" dirty="0"/>
          </a:p>
          <a:p>
            <a:r>
              <a:rPr lang="pt-BR" dirty="0"/>
              <a:t>A última solução é usar o subsistema PRUSS que é interno ao BBB e é um microcontrolador bem simples de 200Mhz. O próprio Debian do BBB já vem com uma API em C e compilador </a:t>
            </a:r>
            <a:r>
              <a:rPr lang="pt-BR" dirty="0" err="1"/>
              <a:t>assembly</a:t>
            </a:r>
            <a:r>
              <a:rPr lang="pt-BR" dirty="0"/>
              <a:t> já incluso. Essa solução é a mais prática, pois já é suportada nativamente, portanto foi a utilizada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10</a:t>
            </a:fld>
            <a:endParaRPr lang="pt-BR"/>
          </a:p>
        </p:txBody>
      </p:sp>
    </p:spTree>
    <p:extLst>
      <p:ext uri="{BB962C8B-B14F-4D97-AF65-F5344CB8AC3E}">
        <p14:creationId xmlns:p14="http://schemas.microsoft.com/office/powerpoint/2010/main" val="376989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PRUSS tem duas opções de se comunicar o meio externo através das  saídas dedicadas que são mais rápidas ou através da comunicação OCP</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11</a:t>
            </a:fld>
            <a:endParaRPr lang="pt-BR"/>
          </a:p>
        </p:txBody>
      </p:sp>
    </p:spTree>
    <p:extLst>
      <p:ext uri="{BB962C8B-B14F-4D97-AF65-F5344CB8AC3E}">
        <p14:creationId xmlns:p14="http://schemas.microsoft.com/office/powerpoint/2010/main" val="4215052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primeira aplicação que temos aqui é a utilização das portas dedicadas do PRU para comunicação com um ADC com saída paralela.  Essa aplicação foi feita por </a:t>
            </a:r>
            <a:r>
              <a:rPr lang="pt-BR" dirty="0" err="1"/>
              <a:t>Shabaz</a:t>
            </a:r>
            <a:r>
              <a:rPr lang="pt-BR" dirty="0"/>
              <a:t>, usuário do fórum element14. </a:t>
            </a:r>
          </a:p>
          <a:p>
            <a:endParaRPr lang="pt-BR" dirty="0"/>
          </a:p>
          <a:p>
            <a:r>
              <a:rPr lang="pt-BR" dirty="0"/>
              <a:t>Ele tinha em mãos um módulo conversor com </a:t>
            </a:r>
            <a:r>
              <a:rPr lang="pt-BR" dirty="0" err="1"/>
              <a:t>clock</a:t>
            </a:r>
            <a:r>
              <a:rPr lang="pt-BR" dirty="0"/>
              <a:t> interno de 200 </a:t>
            </a:r>
            <a:r>
              <a:rPr lang="pt-BR" dirty="0" err="1"/>
              <a:t>Mhz</a:t>
            </a:r>
            <a:r>
              <a:rPr lang="pt-BR" dirty="0"/>
              <a:t> da (KNJN), que foi desabilitado, pois é inviável trabalhar com esta frequência. E o ADC08200 de 8 bits, com saída paralela. (</a:t>
            </a:r>
            <a:r>
              <a:rPr lang="pt-BR" dirty="0" err="1"/>
              <a:t>Datasheet</a:t>
            </a:r>
            <a:r>
              <a:rPr lang="pt-BR" dirty="0"/>
              <a:t>: http://knjn.com/docs/KNJN%20Flashy%20boards.pdf)</a:t>
            </a:r>
          </a:p>
          <a:p>
            <a:endParaRPr lang="pt-BR" dirty="0"/>
          </a:p>
          <a:p>
            <a:r>
              <a:rPr lang="pt-BR" dirty="0"/>
              <a:t>Além disso, Ele tinha em mãos um oscilador de 32Mhz e utilizou como substituto do ADC interno da placa. Ele precisou ligar esse oscilador no PRU e no ADC. No caso do PRU foi necessário um buffer comum.</a:t>
            </a:r>
          </a:p>
          <a:p>
            <a:endParaRPr lang="pt-BR" dirty="0"/>
          </a:p>
          <a:p>
            <a:r>
              <a:rPr lang="pt-BR" dirty="0"/>
              <a:t>Nas saídas paralelas também foi utilizado um buffer (dessa vez tri-</a:t>
            </a:r>
            <a:r>
              <a:rPr lang="pt-BR" dirty="0" err="1"/>
              <a:t>state</a:t>
            </a:r>
            <a:r>
              <a:rPr lang="pt-BR" dirty="0"/>
              <a:t> porque assim eu posso desabilitá-lo a cada amostra através do EN (Ativo em nível baixo). Esses dados vai para o PRU1 que transfere os dados capturados para a RAM. </a:t>
            </a:r>
          </a:p>
          <a:p>
            <a:endParaRPr lang="pt-BR" dirty="0"/>
          </a:p>
          <a:p>
            <a:r>
              <a:rPr lang="pt-BR" dirty="0"/>
              <a:t>O programa hospedeiro de tempos em tempos pega esses dados. </a:t>
            </a:r>
          </a:p>
          <a:p>
            <a:endParaRPr lang="pt-BR" dirty="0"/>
          </a:p>
          <a:p>
            <a:r>
              <a:rPr lang="pt-BR" dirty="0"/>
              <a:t>Depois que o PRU enche o Buffer, que no caso é de 2000 amostras ele envia um byte de reconhecimento e assim o programa hospedeiro sabe que finalizou as amostras e envia os dados para o servidor em node.js para, por fim, enviar para o navegador. </a:t>
            </a:r>
          </a:p>
          <a:p>
            <a:endParaRPr lang="pt-BR" dirty="0"/>
          </a:p>
          <a:p>
            <a:r>
              <a:rPr lang="pt-BR" dirty="0"/>
              <a:t>Ao mesmo tempo o programa hospedeiro manda uma mensagem para o PRU para iniciar uma nova captura de 2000 amostras.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13</a:t>
            </a:fld>
            <a:endParaRPr lang="pt-BR"/>
          </a:p>
        </p:txBody>
      </p:sp>
    </p:spTree>
    <p:extLst>
      <p:ext uri="{BB962C8B-B14F-4D97-AF65-F5344CB8AC3E}">
        <p14:creationId xmlns:p14="http://schemas.microsoft.com/office/powerpoint/2010/main" val="2040396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desvantagem de utilizar a comunicação paralela é que utiliza muitos canais e dessa forma não é possível utilizar vários </a:t>
            </a:r>
            <a:r>
              <a:rPr lang="pt-BR" dirty="0" err="1"/>
              <a:t>ADCs</a:t>
            </a:r>
            <a:r>
              <a:rPr lang="pt-BR" dirty="0"/>
              <a:t> ao mesmo tempo. </a:t>
            </a:r>
          </a:p>
          <a:p>
            <a:endParaRPr lang="pt-BR" dirty="0"/>
          </a:p>
          <a:p>
            <a:r>
              <a:rPr lang="pt-BR" dirty="0"/>
              <a:t>Uma maneira de contornar este problema é enviar através de alguma comunicação paralela. </a:t>
            </a:r>
          </a:p>
          <a:p>
            <a:endParaRPr lang="pt-BR" dirty="0"/>
          </a:p>
          <a:p>
            <a:r>
              <a:rPr lang="pt-BR" dirty="0"/>
              <a:t>O SPI é um protocolo muito utilizado entre os </a:t>
            </a:r>
            <a:r>
              <a:rPr lang="pt-BR" dirty="0" err="1"/>
              <a:t>ADCs</a:t>
            </a:r>
            <a:r>
              <a:rPr lang="pt-BR" dirty="0"/>
              <a:t>. Nesse caso utiliza-se 3 portas + o no. de </a:t>
            </a:r>
            <a:r>
              <a:rPr lang="pt-BR" dirty="0" err="1"/>
              <a:t>ADCs</a:t>
            </a:r>
            <a:r>
              <a:rPr lang="pt-BR" dirty="0"/>
              <a:t> disponíveis.</a:t>
            </a:r>
          </a:p>
          <a:p>
            <a:endParaRPr lang="pt-BR" dirty="0"/>
          </a:p>
          <a:p>
            <a:r>
              <a:rPr lang="pt-BR" dirty="0"/>
              <a:t>Nessa comunicação precisa dos dois núcleos PRU um para gerar o </a:t>
            </a:r>
            <a:r>
              <a:rPr lang="pt-BR" dirty="0" err="1"/>
              <a:t>clock</a:t>
            </a:r>
            <a:r>
              <a:rPr lang="pt-BR" dirty="0"/>
              <a:t> e outro para fazer a comunicação SPI com o ADC. </a:t>
            </a:r>
          </a:p>
          <a:p>
            <a:endParaRPr lang="pt-BR" dirty="0"/>
          </a:p>
          <a:p>
            <a:r>
              <a:rPr lang="pt-BR" dirty="0"/>
              <a:t>Observe agora que tem dois programas em C, um programa para gravar os dados na PRU e outro para converter os dados da RAM em texto. </a:t>
            </a:r>
          </a:p>
          <a:p>
            <a:endParaRPr lang="pt-BR" dirty="0"/>
          </a:p>
          <a:p>
            <a:r>
              <a:rPr lang="pt-BR" dirty="0"/>
              <a:t>No fim esse dado é transformado em gráfico (Arquivo PDF) através de um script </a:t>
            </a:r>
            <a:r>
              <a:rPr lang="pt-BR" dirty="0" err="1"/>
              <a:t>Bash</a:t>
            </a:r>
            <a:r>
              <a:rPr lang="pt-BR" dirty="0"/>
              <a:t>.</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14</a:t>
            </a:fld>
            <a:endParaRPr lang="pt-BR"/>
          </a:p>
        </p:txBody>
      </p:sp>
    </p:spTree>
    <p:extLst>
      <p:ext uri="{BB962C8B-B14F-4D97-AF65-F5344CB8AC3E}">
        <p14:creationId xmlns:p14="http://schemas.microsoft.com/office/powerpoint/2010/main" val="2419303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Essa terceira forma é a que tem mais exemplos disponíveis na internet, visto que usa o próprio ADC interno  do BBB. Existem </a:t>
            </a:r>
            <a:r>
              <a:rPr lang="pt-BR" dirty="0" err="1"/>
              <a:t>APIs</a:t>
            </a:r>
            <a:r>
              <a:rPr lang="pt-BR" dirty="0"/>
              <a:t> em diversas linguagens, sendo a mais popular, e também, utilizada. A biblioteca em Python. </a:t>
            </a:r>
          </a:p>
          <a:p>
            <a:r>
              <a:rPr lang="pt-BR" dirty="0"/>
              <a:t>O esquema de captura  é parecido com os outros métodos, o programa hospedeiro ainda é necessário para gravar e configurar os programas no PRU. Esse programa geralmente utiliza uma biblioteca para se comunicar com um módulo Python que tem uma API.</a:t>
            </a:r>
          </a:p>
          <a:p>
            <a:endParaRPr lang="pt-BR" dirty="0"/>
          </a:p>
          <a:p>
            <a:r>
              <a:rPr lang="pt-BR" dirty="0"/>
              <a:t>Essa API pode ser utilizada em um programa Python, que também é utilizado para enviar os dados para o PC. Existem soluções para outras linguagens como C e Node.js, mas a solução com Python é mais completa pois tem o modo osciloscópio e tem vários módulos auxiliares já pronto para a criação de servidores, por exemplo.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15</a:t>
            </a:fld>
            <a:endParaRPr lang="pt-BR"/>
          </a:p>
        </p:txBody>
      </p:sp>
    </p:spTree>
    <p:extLst>
      <p:ext uri="{BB962C8B-B14F-4D97-AF65-F5344CB8AC3E}">
        <p14:creationId xmlns:p14="http://schemas.microsoft.com/office/powerpoint/2010/main" val="294783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para enviar capturar os dados dos </a:t>
            </a:r>
            <a:r>
              <a:rPr lang="pt-BR" dirty="0" err="1"/>
              <a:t>ADCs</a:t>
            </a:r>
            <a:r>
              <a:rPr lang="pt-BR" dirty="0"/>
              <a:t> e enviar os dados capturados ao mesmo tempo seria necessário fazer uma abordagem </a:t>
            </a:r>
            <a:r>
              <a:rPr lang="pt-BR" dirty="0" err="1"/>
              <a:t>multithreading</a:t>
            </a:r>
            <a:r>
              <a:rPr lang="pt-BR" dirty="0"/>
              <a:t>, que foi proposta como mostra o gráfico acima.</a:t>
            </a:r>
          </a:p>
          <a:p>
            <a:endParaRPr lang="pt-BR" dirty="0"/>
          </a:p>
          <a:p>
            <a:r>
              <a:rPr lang="pt-BR" dirty="0"/>
              <a:t>Temos a </a:t>
            </a:r>
            <a:r>
              <a:rPr lang="pt-BR" dirty="0" err="1"/>
              <a:t>Threading</a:t>
            </a:r>
            <a:r>
              <a:rPr lang="pt-BR" dirty="0"/>
              <a:t> principal que é o próprio processo inicial ele inicializa duas Threads uma para a captura de dados do ADC 1 e outra para a captura de dados do ADC 2.</a:t>
            </a:r>
          </a:p>
          <a:p>
            <a:endParaRPr lang="pt-BR" dirty="0"/>
          </a:p>
          <a:p>
            <a:r>
              <a:rPr lang="pt-BR" dirty="0"/>
              <a:t>Assim ambas as Threads funcionam como rotinas paralelas a Thread principal. Cada uma delas captura uma determinada quantidade de amostra do seu respectivo ADC. E assim que termina envia para esses dados para a Thread principal. Logo em seguida inicializa uma nova captura de dados e repete todo o processo.</a:t>
            </a:r>
          </a:p>
          <a:p>
            <a:endParaRPr lang="pt-BR" dirty="0"/>
          </a:p>
          <a:p>
            <a:r>
              <a:rPr lang="pt-BR" dirty="0"/>
              <a:t>Assim que a Thread principal recebe todos os dados ela os envia para o computador (Veremos mais tarde os métodos de envio).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17</a:t>
            </a:fld>
            <a:endParaRPr lang="pt-BR"/>
          </a:p>
        </p:txBody>
      </p:sp>
    </p:spTree>
    <p:extLst>
      <p:ext uri="{BB962C8B-B14F-4D97-AF65-F5344CB8AC3E}">
        <p14:creationId xmlns:p14="http://schemas.microsoft.com/office/powerpoint/2010/main" val="264078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18</a:t>
            </a:fld>
            <a:endParaRPr lang="pt-BR"/>
          </a:p>
        </p:txBody>
      </p:sp>
    </p:spTree>
    <p:extLst>
      <p:ext uri="{BB962C8B-B14F-4D97-AF65-F5344CB8AC3E}">
        <p14:creationId xmlns:p14="http://schemas.microsoft.com/office/powerpoint/2010/main" val="2943810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estávamos utilizando o Python para se comunicar foi necessário utilizar um servidor que utilizasse a mesma linguagem. De experiências com o </a:t>
            </a:r>
            <a:r>
              <a:rPr lang="pt-BR" dirty="0" err="1"/>
              <a:t>Raspberry</a:t>
            </a:r>
            <a:r>
              <a:rPr lang="pt-BR" dirty="0"/>
              <a:t> </a:t>
            </a:r>
            <a:r>
              <a:rPr lang="pt-BR" dirty="0" err="1"/>
              <a:t>Pi</a:t>
            </a:r>
            <a:r>
              <a:rPr lang="pt-BR" dirty="0"/>
              <a:t> o </a:t>
            </a:r>
            <a:r>
              <a:rPr lang="pt-BR" dirty="0" err="1"/>
              <a:t>Flask</a:t>
            </a:r>
            <a:r>
              <a:rPr lang="pt-BR" dirty="0"/>
              <a:t> é uma boa opção. </a:t>
            </a:r>
          </a:p>
          <a:p>
            <a:endParaRPr lang="pt-BR" dirty="0"/>
          </a:p>
          <a:p>
            <a:r>
              <a:rPr lang="pt-BR" dirty="0"/>
              <a:t>Os dados foram empacotados no formato JSON através do módulo JSONIFY, que foram enviados através do protocolo HTTP e este por sua vez foi enviado pela USB utilizando a pilha de protocolos TCP/IP, provida pelo módulo </a:t>
            </a:r>
            <a:r>
              <a:rPr lang="pt-BR" dirty="0" err="1"/>
              <a:t>Eth</a:t>
            </a:r>
            <a:r>
              <a:rPr lang="pt-BR" dirty="0"/>
              <a:t>-USB disponível no </a:t>
            </a:r>
            <a:r>
              <a:rPr lang="pt-BR" dirty="0" err="1"/>
              <a:t>kernel</a:t>
            </a:r>
            <a:r>
              <a:rPr lang="pt-BR" dirty="0"/>
              <a:t> do Linux.</a:t>
            </a:r>
          </a:p>
          <a:p>
            <a:endParaRPr lang="pt-BR" dirty="0"/>
          </a:p>
          <a:p>
            <a:r>
              <a:rPr lang="pt-BR" dirty="0"/>
              <a:t>As requisições eram feitas através da tecnologia AJAX que permite que as páginas sejam atualizadas sem precisar recarrega-las. Essas requisições eram programadas através da biblioteca </a:t>
            </a:r>
            <a:r>
              <a:rPr lang="pt-BR" dirty="0" err="1"/>
              <a:t>JavaScript</a:t>
            </a:r>
            <a:r>
              <a:rPr lang="pt-BR" dirty="0"/>
              <a:t> </a:t>
            </a:r>
            <a:r>
              <a:rPr lang="pt-BR" dirty="0" err="1"/>
              <a:t>JQuery</a:t>
            </a:r>
            <a:r>
              <a:rPr lang="pt-BR" dirty="0"/>
              <a:t>.</a:t>
            </a:r>
          </a:p>
          <a:p>
            <a:endParaRPr lang="pt-BR" dirty="0"/>
          </a:p>
          <a:p>
            <a:r>
              <a:rPr lang="pt-BR" dirty="0"/>
              <a:t>O gráfico era plotado através da biblioteca </a:t>
            </a:r>
            <a:r>
              <a:rPr lang="pt-BR" dirty="0" err="1"/>
              <a:t>Flot</a:t>
            </a:r>
            <a:r>
              <a:rPr lang="pt-BR" dirty="0"/>
              <a:t>, que também utiliza </a:t>
            </a:r>
            <a:r>
              <a:rPr lang="pt-BR" dirty="0" err="1"/>
              <a:t>JQuery</a:t>
            </a:r>
            <a:r>
              <a:rPr lang="pt-BR" dirty="0"/>
              <a:t>.</a:t>
            </a:r>
          </a:p>
          <a:p>
            <a:endParaRPr lang="pt-BR" dirty="0"/>
          </a:p>
          <a:p>
            <a:r>
              <a:rPr lang="pt-BR" dirty="0"/>
              <a:t>Em relação aos resultados:</a:t>
            </a:r>
          </a:p>
          <a:p>
            <a:endParaRPr lang="pt-BR" dirty="0"/>
          </a:p>
          <a:p>
            <a:r>
              <a:rPr lang="pt-BR" dirty="0"/>
              <a:t>Funcionou com apenas o Thread Principal, que rodava o servidor </a:t>
            </a:r>
            <a:r>
              <a:rPr lang="pt-BR" dirty="0" err="1"/>
              <a:t>Flask</a:t>
            </a:r>
            <a:r>
              <a:rPr lang="pt-BR" dirty="0"/>
              <a:t> e a Thread #1,</a:t>
            </a:r>
          </a:p>
          <a:p>
            <a:endParaRPr lang="pt-BR" dirty="0"/>
          </a:p>
          <a:p>
            <a:r>
              <a:rPr lang="pt-BR" dirty="0"/>
              <a:t>Servidor se tornou instável com a Thread principal, a Thread #1 e Thread #2 funcionando ao mesmo tempo.</a:t>
            </a:r>
          </a:p>
          <a:p>
            <a:endParaRPr lang="pt-BR" dirty="0"/>
          </a:p>
          <a:p>
            <a:r>
              <a:rPr lang="pt-BR" dirty="0"/>
              <a:t>E os resultados para apenas a Thread #1 funcionando pode ser visto abaixo.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19</a:t>
            </a:fld>
            <a:endParaRPr lang="pt-BR"/>
          </a:p>
        </p:txBody>
      </p:sp>
    </p:spTree>
    <p:extLst>
      <p:ext uri="{BB962C8B-B14F-4D97-AF65-F5344CB8AC3E}">
        <p14:creationId xmlns:p14="http://schemas.microsoft.com/office/powerpoint/2010/main" val="2871449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se sabe porque a abordagem </a:t>
            </a:r>
            <a:r>
              <a:rPr lang="pt-BR" dirty="0" err="1"/>
              <a:t>multithread</a:t>
            </a:r>
            <a:r>
              <a:rPr lang="pt-BR" dirty="0"/>
              <a:t> não funcionou. Mas é importante enfatizar que o BBB é single core, o Linux roda muitos processos e o Python é uma linguagem ineficiente. Não se sabe qual desses motivos causou a falha. Além disso, há momento em que as Threads devem ser congeladas, como no envio de uma Thread para outra.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20</a:t>
            </a:fld>
            <a:endParaRPr lang="pt-BR"/>
          </a:p>
        </p:txBody>
      </p:sp>
    </p:spTree>
    <p:extLst>
      <p:ext uri="{BB962C8B-B14F-4D97-AF65-F5344CB8AC3E}">
        <p14:creationId xmlns:p14="http://schemas.microsoft.com/office/powerpoint/2010/main" val="2743332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a abordagem </a:t>
            </a:r>
            <a:r>
              <a:rPr lang="pt-BR" dirty="0" err="1"/>
              <a:t>multithread</a:t>
            </a:r>
            <a:r>
              <a:rPr lang="pt-BR" dirty="0"/>
              <a:t> não funcionava e também devido a limitação da comunicação UART, preferiu-se abandonar esta abordagem e utilizar um Hub USB com 2 BeagleBone Black no lugar, utilizando a Thread principal para envio e a Thread #1 para a captura de dados;</a:t>
            </a:r>
          </a:p>
          <a:p>
            <a:endParaRPr lang="pt-BR" dirty="0"/>
          </a:p>
          <a:p>
            <a:r>
              <a:rPr lang="pt-BR" dirty="0"/>
              <a:t>Na abordagem USB foi necessário utilizar um converso TLL/USB e uma das portas UART.</a:t>
            </a:r>
          </a:p>
          <a:p>
            <a:endParaRPr lang="pt-BR" dirty="0"/>
          </a:p>
          <a:p>
            <a:r>
              <a:rPr lang="pt-BR" dirty="0"/>
              <a:t>Existe duas possibilidades de envio:</a:t>
            </a:r>
          </a:p>
          <a:p>
            <a:endParaRPr lang="pt-BR" dirty="0"/>
          </a:p>
          <a:p>
            <a:r>
              <a:rPr lang="pt-BR" dirty="0"/>
              <a:t>Somente com o  modo texto que é mais rápido para processar, pois tanto o Python quanto o MATLAB já tem funções prontas para trabalhar com texto;</a:t>
            </a:r>
          </a:p>
          <a:p>
            <a:endParaRPr lang="pt-BR" dirty="0"/>
          </a:p>
          <a:p>
            <a:r>
              <a:rPr lang="pt-BR" dirty="0"/>
              <a:t>O modo binário teve um código bem mais complexo e portanto mais lento. Mas em compensação era bem mais compacto enquanto o modo texto usava até  5 bytes por amostra o modo binário excluindo o cabeçalho, 2 bytes por amostra;</a:t>
            </a:r>
          </a:p>
          <a:p>
            <a:endParaRPr lang="pt-BR" dirty="0"/>
          </a:p>
          <a:p>
            <a:r>
              <a:rPr lang="pt-BR" dirty="0"/>
              <a:t>Ambos os modos funcionaram mas houve muita perda de amostras, a solução seria utilizar alguma técnica para recuperar as amostras perdidas, isso pode ser feito através do </a:t>
            </a:r>
            <a:r>
              <a:rPr lang="pt-BR" dirty="0" err="1"/>
              <a:t>enumeramento</a:t>
            </a:r>
            <a:r>
              <a:rPr lang="pt-BR" dirty="0"/>
              <a:t> de pacotes e a comunicação bidirecional. Se algum pacote for perdido o MATLAB pediria ao BBB para enviar novamente aquele pacote defeituoso.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21</a:t>
            </a:fld>
            <a:endParaRPr lang="pt-BR"/>
          </a:p>
        </p:txBody>
      </p:sp>
    </p:spTree>
    <p:extLst>
      <p:ext uri="{BB962C8B-B14F-4D97-AF65-F5344CB8AC3E}">
        <p14:creationId xmlns:p14="http://schemas.microsoft.com/office/powerpoint/2010/main" val="2290142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Inicialmente os dispositivos de aquisição de dados eram mecânicos, como mostra o exemplo do sismógrafo abaixo. Com o advento dos computadores surgiram os primeiros DAQs digitais. Inicialmente restrito a apenas grandes empresas e centros de pesquisa, pois os computadores eram enormes naquela época com o advento dos computadores pessoais surgiram um nova categoria de DAQs (Os </a:t>
            </a:r>
            <a:r>
              <a:rPr lang="en-US" i="1" noProof="0" dirty="0"/>
              <a:t>PC-based data acquisition equipment</a:t>
            </a:r>
            <a:r>
              <a:rPr lang="pt-BR" dirty="0"/>
              <a:t>) que inicialmente eram apenas placas de expansão que poderiam ser conectada aos computadores. Contudo essa placa tinha um certo porém, pelo fato de está dentro da máquina, poderia haver interferência eletromagnética e devido aos barramentos internos do computador, por isso muitas vezes era necessário uma blindagem para evitar ruídos.</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a:t>
            </a:fld>
            <a:endParaRPr lang="pt-BR"/>
          </a:p>
        </p:txBody>
      </p:sp>
    </p:spTree>
    <p:extLst>
      <p:ext uri="{BB962C8B-B14F-4D97-AF65-F5344CB8AC3E}">
        <p14:creationId xmlns:p14="http://schemas.microsoft.com/office/powerpoint/2010/main" val="1427311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22</a:t>
            </a:fld>
            <a:endParaRPr lang="pt-BR"/>
          </a:p>
        </p:txBody>
      </p:sp>
    </p:spTree>
    <p:extLst>
      <p:ext uri="{BB962C8B-B14F-4D97-AF65-F5344CB8AC3E}">
        <p14:creationId xmlns:p14="http://schemas.microsoft.com/office/powerpoint/2010/main" val="1780908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23</a:t>
            </a:fld>
            <a:endParaRPr lang="pt-BR"/>
          </a:p>
        </p:txBody>
      </p:sp>
    </p:spTree>
    <p:extLst>
      <p:ext uri="{BB962C8B-B14F-4D97-AF65-F5344CB8AC3E}">
        <p14:creationId xmlns:p14="http://schemas.microsoft.com/office/powerpoint/2010/main" val="236759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Posteriormente surgiram os dispositivos </a:t>
            </a:r>
            <a:r>
              <a:rPr lang="en-US" i="1" noProof="0" dirty="0"/>
              <a:t>stand-alone</a:t>
            </a:r>
            <a:r>
              <a:rPr lang="pt-BR" dirty="0"/>
              <a:t>, independente dos computadores. Os primeiros deles utilizavam RS232, RS485 e variantes. Esse tipo de conexão é mais lenta e não permitia o uso de sistemas de aquisição de dados de alta velocidade, pois a largura de banda era limitada. Posteriormente com o surgimento e popularização da conexão USB/Ethernet e </a:t>
            </a:r>
            <a:r>
              <a:rPr lang="pt-BR" dirty="0" err="1"/>
              <a:t>Wifi</a:t>
            </a:r>
            <a:r>
              <a:rPr lang="pt-BR" dirty="0"/>
              <a:t> os DAQs </a:t>
            </a:r>
            <a:r>
              <a:rPr lang="en-US" i="1" noProof="0" dirty="0"/>
              <a:t>stand-alone </a:t>
            </a:r>
            <a:r>
              <a:rPr lang="en-US" i="0" noProof="0" dirty="0"/>
              <a:t>de </a:t>
            </a:r>
            <a:r>
              <a:rPr lang="pt-BR" i="0" noProof="0" dirty="0"/>
              <a:t>alta velocidade e vários canais simultâneos se tornaram comum. Antes eles eram restritos apenas as placas de extensão  dos computadores (Slide anterior PCI e AGP).</a:t>
            </a:r>
            <a:endParaRPr lang="pt-BR" i="1" noProof="0" dirty="0"/>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3</a:t>
            </a:fld>
            <a:endParaRPr lang="pt-BR"/>
          </a:p>
        </p:txBody>
      </p:sp>
    </p:spTree>
    <p:extLst>
      <p:ext uri="{BB962C8B-B14F-4D97-AF65-F5344CB8AC3E}">
        <p14:creationId xmlns:p14="http://schemas.microsoft.com/office/powerpoint/2010/main" val="340653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os DAQs surgiram de empresas tradicionais que tinham como principal cliente a indústria. O preço  desses dispositivos não eram nem um pouco convidativos, pois seus clientes eram exigentes e tinham muito dinheiro. Além disso, por ser soluções proprietárias os fabricantes abusavam de vendas casadas, onde o cliente é obrigado a comprar o DAQ e o software para o seu funcionamento. Algumas vezes a compra do software pode custar mais caro que o próprio hardware.</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4</a:t>
            </a:fld>
            <a:endParaRPr lang="pt-BR"/>
          </a:p>
        </p:txBody>
      </p:sp>
    </p:spTree>
    <p:extLst>
      <p:ext uri="{BB962C8B-B14F-4D97-AF65-F5344CB8AC3E}">
        <p14:creationId xmlns:p14="http://schemas.microsoft.com/office/powerpoint/2010/main" val="95901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verdade a topologia dos DAQs não são exclusiva àqueles dispositivos do passado. Hoje em dia qualquer sistema embarcado pode ser considerando um DAQ pois ele tem todos esses subsistemas. Inicialmente eles eram bem simples, mas com a evolução tecnológica tanto na área de processamento quanto na área de periféricos esses dispositivos vem com </a:t>
            </a:r>
            <a:r>
              <a:rPr lang="pt-BR" dirty="0" err="1"/>
              <a:t>ADCs</a:t>
            </a:r>
            <a:r>
              <a:rPr lang="pt-BR" dirty="0"/>
              <a:t> e </a:t>
            </a:r>
            <a:r>
              <a:rPr lang="pt-BR" dirty="0" err="1"/>
              <a:t>DACs</a:t>
            </a:r>
            <a:r>
              <a:rPr lang="pt-BR" dirty="0"/>
              <a:t> com qualidade cada vez melhor.</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5</a:t>
            </a:fld>
            <a:endParaRPr lang="pt-BR"/>
          </a:p>
        </p:txBody>
      </p:sp>
    </p:spTree>
    <p:extLst>
      <p:ext uri="{BB962C8B-B14F-4D97-AF65-F5344CB8AC3E}">
        <p14:creationId xmlns:p14="http://schemas.microsoft.com/office/powerpoint/2010/main" val="421815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Desses dispositivos embarcados podemos citar dois tipos deles: Os microcontroladores que são pequenos processadores para uso específico e com vários periféricos integrados, sendo o mais popular deles o Arduino que revolucionou esta área devido ao seu conceito de uma placa pronta para uso e de uma interface de programação de fácil acesso. Isso permitiu surgir uma nova classe de cliente os </a:t>
            </a:r>
            <a:r>
              <a:rPr lang="pt-BR" i="1" dirty="0" err="1"/>
              <a:t>makers</a:t>
            </a:r>
            <a:r>
              <a:rPr lang="pt-BR" i="0" dirty="0"/>
              <a:t>, pessoas comuns que começaram a se interessar por eletrônica.</a:t>
            </a:r>
          </a:p>
          <a:p>
            <a:endParaRPr lang="pt-BR" i="0" dirty="0"/>
          </a:p>
          <a:p>
            <a:r>
              <a:rPr lang="pt-BR" i="0" dirty="0"/>
              <a:t>Com a popularização de processadores ARM surgiram novas possibilidades. O hardware dos sistemas embarcados tornaram-se tão potente que passaram a ser capazes de rodar sistemas operacionais inteiros, principalmente o Linux. Hoje essas placas são conhecida com e-Linux </a:t>
            </a:r>
            <a:r>
              <a:rPr lang="pt-BR" i="0" dirty="0" err="1"/>
              <a:t>Board</a:t>
            </a:r>
            <a:r>
              <a:rPr lang="pt-BR" i="0" dirty="0"/>
              <a:t>.</a:t>
            </a:r>
          </a:p>
          <a:p>
            <a:endParaRPr lang="pt-BR" i="0" dirty="0"/>
          </a:p>
          <a:p>
            <a:r>
              <a:rPr lang="pt-BR" i="0" dirty="0"/>
              <a:t>A </a:t>
            </a:r>
            <a:r>
              <a:rPr lang="pt-BR" i="0" dirty="0" err="1"/>
              <a:t>Beagleboard</a:t>
            </a:r>
            <a:r>
              <a:rPr lang="pt-BR" i="0" dirty="0"/>
              <a:t>, precursor do </a:t>
            </a:r>
            <a:r>
              <a:rPr lang="pt-BR" i="0" dirty="0" err="1"/>
              <a:t>Beaglebone</a:t>
            </a:r>
            <a:r>
              <a:rPr lang="pt-BR" i="0" dirty="0"/>
              <a:t> Black, foi uma das pioneiras nessa área. Mas a popularização só veio mesmo quando surgiu o </a:t>
            </a:r>
            <a:r>
              <a:rPr lang="pt-BR" i="0" dirty="0" err="1"/>
              <a:t>Raspeberry</a:t>
            </a:r>
            <a:r>
              <a:rPr lang="pt-BR" i="0" dirty="0"/>
              <a:t> </a:t>
            </a:r>
            <a:r>
              <a:rPr lang="pt-BR" i="0" dirty="0" err="1"/>
              <a:t>Pi</a:t>
            </a:r>
            <a:r>
              <a:rPr lang="pt-BR" i="0" dirty="0"/>
              <a:t>. Isso forçou a Texas </a:t>
            </a:r>
            <a:r>
              <a:rPr lang="pt-BR" i="0" dirty="0" err="1"/>
              <a:t>Instruments</a:t>
            </a:r>
            <a:r>
              <a:rPr lang="pt-BR" i="0" dirty="0"/>
              <a:t>, criadora da </a:t>
            </a:r>
            <a:r>
              <a:rPr lang="pt-BR" i="0" dirty="0" err="1"/>
              <a:t>BeagleBoard</a:t>
            </a:r>
            <a:r>
              <a:rPr lang="pt-BR" i="0" dirty="0"/>
              <a:t> a lançar uma placa mais barata e competitiva. Assim surgiu o BeagleBone Black, que tem como o grande trunfo o PRUSS um microcontrolador integrado que permite a execução de tarefas em tempo real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6</a:t>
            </a:fld>
            <a:endParaRPr lang="pt-BR"/>
          </a:p>
        </p:txBody>
      </p:sp>
    </p:spTree>
    <p:extLst>
      <p:ext uri="{BB962C8B-B14F-4D97-AF65-F5344CB8AC3E}">
        <p14:creationId xmlns:p14="http://schemas.microsoft.com/office/powerpoint/2010/main" val="2702205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 analisarmos todos os fatores, incluindo o preço o BBB é uma das melhores soluções do mercado atualmente para fazer um DAQ. Porém a comunidade ainda é pequena e a dificuldade de se programar pode ser uma barreira.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7</a:t>
            </a:fld>
            <a:endParaRPr lang="pt-BR"/>
          </a:p>
        </p:txBody>
      </p:sp>
    </p:spTree>
    <p:extLst>
      <p:ext uri="{BB962C8B-B14F-4D97-AF65-F5344CB8AC3E}">
        <p14:creationId xmlns:p14="http://schemas.microsoft.com/office/powerpoint/2010/main" val="293065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Este trabalho surgiu devido uma demandada do CTAI de criar um DAQ de baixo custo, assim o BBB surgiu como uma solução.</a:t>
            </a:r>
          </a:p>
          <a:p>
            <a:r>
              <a:rPr lang="pt-BR" dirty="0"/>
              <a:t>O objetivo desse trabalho é explicar sobre o BBB procurar soluções já existentes e documenta-las e propor novas soluções, se necessário;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8</a:t>
            </a:fld>
            <a:endParaRPr lang="pt-BR"/>
          </a:p>
        </p:txBody>
      </p:sp>
    </p:spTree>
    <p:extLst>
      <p:ext uri="{BB962C8B-B14F-4D97-AF65-F5344CB8AC3E}">
        <p14:creationId xmlns:p14="http://schemas.microsoft.com/office/powerpoint/2010/main" val="1210897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Linux é um sistema operacional não </a:t>
            </a:r>
            <a:r>
              <a:rPr lang="pt-BR" dirty="0" err="1"/>
              <a:t>premptivo</a:t>
            </a:r>
            <a:r>
              <a:rPr lang="pt-BR" dirty="0"/>
              <a:t>. </a:t>
            </a:r>
            <a:r>
              <a:rPr lang="pt-BR" dirty="0" err="1"/>
              <a:t>Premptivo</a:t>
            </a:r>
            <a:r>
              <a:rPr lang="pt-BR" dirty="0"/>
              <a:t> significa interromper uma determinada tarefa e depois retorná-la similar as interrupções em microcontroladores. </a:t>
            </a:r>
          </a:p>
          <a:p>
            <a:endParaRPr lang="pt-BR" dirty="0"/>
          </a:p>
          <a:p>
            <a:r>
              <a:rPr lang="pt-BR" dirty="0"/>
              <a:t>Essa limitação faz com o que o Linux só se dê bem com tarefas soft real-time apenas, como executar um vídeo ou </a:t>
            </a:r>
            <a:r>
              <a:rPr lang="pt-BR" dirty="0" err="1"/>
              <a:t>audio</a:t>
            </a:r>
            <a:r>
              <a:rPr lang="pt-BR" dirty="0"/>
              <a:t>. </a:t>
            </a:r>
          </a:p>
          <a:p>
            <a:endParaRPr lang="pt-BR" dirty="0"/>
          </a:p>
          <a:p>
            <a:r>
              <a:rPr lang="pt-BR" dirty="0"/>
              <a:t>Em tarefas hard real-time onde é necessária uma precisão de milissegundos como o uso de </a:t>
            </a:r>
            <a:r>
              <a:rPr lang="pt-BR" dirty="0" err="1"/>
              <a:t>ADCs</a:t>
            </a:r>
            <a:r>
              <a:rPr lang="pt-BR" dirty="0"/>
              <a:t> e </a:t>
            </a:r>
            <a:r>
              <a:rPr lang="pt-BR" dirty="0" err="1"/>
              <a:t>DACs</a:t>
            </a:r>
            <a:r>
              <a:rPr lang="pt-BR" dirty="0"/>
              <a:t> podem ocorrer o efeito </a:t>
            </a:r>
            <a:r>
              <a:rPr lang="pt-BR" dirty="0" err="1"/>
              <a:t>jitter</a:t>
            </a:r>
            <a:r>
              <a:rPr lang="pt-BR" dirty="0"/>
              <a:t> que é a variação do tempo de execução. </a:t>
            </a:r>
          </a:p>
          <a:p>
            <a:endParaRPr lang="pt-BR" dirty="0"/>
          </a:p>
          <a:p>
            <a:r>
              <a:rPr lang="pt-BR" dirty="0"/>
              <a:t>Para ficar mais claro a figura ao lado mostra uma onda quadrada gerada em código no ambiente Linux com o BBB observe que o efeito </a:t>
            </a:r>
            <a:r>
              <a:rPr lang="pt-BR" dirty="0" err="1"/>
              <a:t>Jitter</a:t>
            </a:r>
            <a:r>
              <a:rPr lang="pt-BR" dirty="0"/>
              <a:t> é tal que o período da onda varia muito e isso foi apenas em 2,2kHz!</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9</a:t>
            </a:fld>
            <a:endParaRPr lang="pt-BR"/>
          </a:p>
        </p:txBody>
      </p:sp>
    </p:spTree>
    <p:extLst>
      <p:ext uri="{BB962C8B-B14F-4D97-AF65-F5344CB8AC3E}">
        <p14:creationId xmlns:p14="http://schemas.microsoft.com/office/powerpoint/2010/main" val="4127560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92C80BBB-C413-4CC6-9523-83D0080244AB}" type="datetime1">
              <a:rPr lang="en-US" smtClean="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23421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E892EFAD-8C99-42B3-83A1-D025BC695034}" type="datetime1">
              <a:rPr lang="en-US" smtClean="0"/>
              <a:t>12/4/2016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8848512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4" name="Date Placeholder 3"/>
          <p:cNvSpPr>
            <a:spLocks noGrp="1"/>
          </p:cNvSpPr>
          <p:nvPr>
            <p:ph type="dt" sz="half" idx="10"/>
          </p:nvPr>
        </p:nvSpPr>
        <p:spPr/>
        <p:txBody>
          <a:bodyPr/>
          <a:lstStyle/>
          <a:p>
            <a:fld id="{E892EFAD-8C99-42B3-83A1-D025BC695034}" type="datetime1">
              <a:rPr lang="en-US" smtClean="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81339239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a:t>Editar estilos de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4" name="Date Placeholder 3"/>
          <p:cNvSpPr>
            <a:spLocks noGrp="1"/>
          </p:cNvSpPr>
          <p:nvPr>
            <p:ph type="dt" sz="half" idx="10"/>
          </p:nvPr>
        </p:nvSpPr>
        <p:spPr/>
        <p:txBody>
          <a:bodyPr/>
          <a:lstStyle/>
          <a:p>
            <a:fld id="{E892EFAD-8C99-42B3-83A1-D025BC695034}" type="datetime1">
              <a:rPr lang="en-US" smtClean="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1864509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E892EFAD-8C99-42B3-83A1-D025BC695034}" type="datetime1">
              <a:rPr lang="en-US" smtClean="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1609271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92EFAD-8C99-42B3-83A1-D025BC695034}" type="datetime1">
              <a:rPr lang="en-US" smtClean="0"/>
              <a:t>12/4/2016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88573771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92EFAD-8C99-42B3-83A1-D025BC695034}" type="datetime1">
              <a:rPr lang="en-US" smtClean="0"/>
              <a:t>12/4/2016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64971530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8E32005-7F75-4C53-B584-BBB8142CC5E6}" type="datetime1">
              <a:rPr lang="en-US" smtClean="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43163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56B111A-E51C-4E1D-A167-3C26EA348393}" type="datetime1">
              <a:rPr lang="en-US" smtClean="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12136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3"/>
          <p:cNvSpPr>
            <a:spLocks noGrp="1"/>
          </p:cNvSpPr>
          <p:nvPr>
            <p:ph type="dt" sz="half" idx="10"/>
          </p:nvPr>
        </p:nvSpPr>
        <p:spPr/>
        <p:txBody>
          <a:bodyPr/>
          <a:lstStyle/>
          <a:p>
            <a:fld id="{0034F6EA-6686-40BC-8C11-AE4E6E18C7C4}" type="datetime1">
              <a:rPr lang="en-US" smtClean="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391063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275314FD-4A48-40B7-9760-6364B16F6709}" type="datetime1">
              <a:rPr lang="en-US" smtClean="0"/>
              <a:t>12/4/2016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02920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1765F80D-717C-46DA-AD2C-80E7B0226855}" type="datetime1">
              <a:rPr lang="en-US" smtClean="0"/>
              <a:t>12/4/2016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74687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6CE98D8-6DF0-471C-B368-CF339A5A3F44}" type="datetime1">
              <a:rPr lang="en-US" smtClean="0"/>
              <a:t>12/4/2016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696914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7" name="Date Placeholder 2"/>
          <p:cNvSpPr>
            <a:spLocks noGrp="1"/>
          </p:cNvSpPr>
          <p:nvPr>
            <p:ph type="dt" sz="half" idx="10"/>
          </p:nvPr>
        </p:nvSpPr>
        <p:spPr/>
        <p:txBody>
          <a:bodyPr/>
          <a:lstStyle/>
          <a:p>
            <a:fld id="{D247C272-4C0C-4B13-8799-B816D4F74AAA}" type="datetime1">
              <a:rPr lang="en-US" smtClean="0"/>
              <a:t>12/4/2016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12152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D5E839B-E0A6-4DC3-B10A-184DE681486E}" type="datetime1">
              <a:rPr lang="en-US" smtClean="0"/>
              <a:t>12/4/2016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26097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7" name="Date Placeholder 4"/>
          <p:cNvSpPr>
            <a:spLocks noGrp="1"/>
          </p:cNvSpPr>
          <p:nvPr>
            <p:ph type="dt" sz="half" idx="10"/>
          </p:nvPr>
        </p:nvSpPr>
        <p:spPr/>
        <p:txBody>
          <a:bodyPr/>
          <a:lstStyle/>
          <a:p>
            <a:fld id="{7B0B4FA2-9C10-4F8E-A1AE-16936CF9D81B}" type="datetime1">
              <a:rPr lang="en-US" smtClean="0"/>
              <a:t>12/4/2016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584581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347E6260-A229-4457-A424-22C6393340F8}" type="datetime1">
              <a:rPr lang="en-US" smtClean="0"/>
              <a:t>12/4/2016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30017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92EFAD-8C99-42B3-83A1-D025BC695034}" type="datetime1">
              <a:rPr lang="en-US" smtClean="0"/>
              <a:t>12/4/2016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89809217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jpeg"/><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2.jpe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766482"/>
            <a:ext cx="8825658" cy="3329581"/>
          </a:xfrm>
        </p:spPr>
        <p:txBody>
          <a:bodyPr>
            <a:normAutofit fontScale="90000"/>
          </a:bodyPr>
          <a:lstStyle/>
          <a:p>
            <a:r>
              <a:rPr lang="pt-BR" sz="6000" dirty="0"/>
              <a:t>USO </a:t>
            </a:r>
            <a:r>
              <a:rPr lang="pt-BR" sz="6000"/>
              <a:t>DO  BEAGLEBONE BLACK </a:t>
            </a:r>
            <a:r>
              <a:rPr lang="pt-BR" sz="6000" dirty="0"/>
              <a:t>COMO SISTEMA DE AQUISIÇÃO DE DADOS</a:t>
            </a:r>
          </a:p>
        </p:txBody>
      </p:sp>
      <p:sp>
        <p:nvSpPr>
          <p:cNvPr id="3" name="Subtítulo 2"/>
          <p:cNvSpPr>
            <a:spLocks noGrp="1"/>
          </p:cNvSpPr>
          <p:nvPr>
            <p:ph type="subTitle" idx="1"/>
          </p:nvPr>
        </p:nvSpPr>
        <p:spPr>
          <a:xfrm>
            <a:off x="1154955" y="4454649"/>
            <a:ext cx="8825658" cy="1766855"/>
          </a:xfrm>
        </p:spPr>
        <p:txBody>
          <a:bodyPr/>
          <a:lstStyle/>
          <a:p>
            <a:r>
              <a:rPr lang="pt-BR" dirty="0"/>
              <a:t>Autor: lucas lima rodrigues</a:t>
            </a:r>
          </a:p>
          <a:p>
            <a:r>
              <a:rPr lang="pt-BR" dirty="0"/>
              <a:t>Orientador: Dr. Antônio Cezar de Castro Lima</a:t>
            </a:r>
          </a:p>
          <a:p>
            <a:r>
              <a:rPr lang="pt-BR" dirty="0"/>
              <a:t>Instituição : universidade federal da Bahia</a:t>
            </a:r>
          </a:p>
          <a:p>
            <a:r>
              <a:rPr lang="pt-BR" dirty="0"/>
              <a:t>Curso: engenharia elétrica</a:t>
            </a:r>
          </a:p>
        </p:txBody>
      </p:sp>
    </p:spTree>
    <p:extLst>
      <p:ext uri="{BB962C8B-B14F-4D97-AF65-F5344CB8AC3E}">
        <p14:creationId xmlns:p14="http://schemas.microsoft.com/office/powerpoint/2010/main" val="219947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Soluções</a:t>
            </a:r>
          </a:p>
        </p:txBody>
      </p:sp>
      <p:sp>
        <p:nvSpPr>
          <p:cNvPr id="3" name="Espaço Reservado para Conteúdo 2"/>
          <p:cNvSpPr>
            <a:spLocks noGrp="1"/>
          </p:cNvSpPr>
          <p:nvPr>
            <p:ph idx="1"/>
          </p:nvPr>
        </p:nvSpPr>
        <p:spPr>
          <a:xfrm>
            <a:off x="905474" y="1443318"/>
            <a:ext cx="8946541" cy="5414682"/>
          </a:xfrm>
        </p:spPr>
        <p:txBody>
          <a:bodyPr>
            <a:normAutofit/>
          </a:bodyPr>
          <a:lstStyle/>
          <a:p>
            <a:r>
              <a:rPr lang="pt-BR" b="1" dirty="0" err="1"/>
              <a:t>Kernel</a:t>
            </a:r>
            <a:r>
              <a:rPr lang="pt-BR" b="1" dirty="0"/>
              <a:t> </a:t>
            </a:r>
            <a:r>
              <a:rPr lang="pt-BR" b="1" dirty="0" err="1"/>
              <a:t>premptivo</a:t>
            </a:r>
            <a:r>
              <a:rPr lang="pt-BR" dirty="0"/>
              <a:t>:</a:t>
            </a:r>
          </a:p>
          <a:p>
            <a:pPr lvl="1"/>
            <a:r>
              <a:rPr lang="pt-BR" dirty="0" err="1"/>
              <a:t>Kernel</a:t>
            </a:r>
            <a:r>
              <a:rPr lang="pt-BR" dirty="0"/>
              <a:t> </a:t>
            </a:r>
            <a:r>
              <a:rPr lang="pt-BR" dirty="0" err="1"/>
              <a:t>Kobalt</a:t>
            </a:r>
            <a:r>
              <a:rPr lang="pt-BR" dirty="0"/>
              <a:t>;</a:t>
            </a:r>
          </a:p>
          <a:p>
            <a:pPr lvl="1"/>
            <a:r>
              <a:rPr lang="pt-BR" dirty="0"/>
              <a:t>Linux + </a:t>
            </a:r>
            <a:r>
              <a:rPr lang="pt-BR" dirty="0" err="1"/>
              <a:t>Kobalt</a:t>
            </a:r>
            <a:r>
              <a:rPr lang="pt-BR" dirty="0"/>
              <a:t>;</a:t>
            </a:r>
          </a:p>
          <a:p>
            <a:pPr lvl="1"/>
            <a:r>
              <a:rPr lang="pt-BR" dirty="0" err="1"/>
              <a:t>Kobalt</a:t>
            </a:r>
            <a:r>
              <a:rPr lang="pt-BR" dirty="0"/>
              <a:t> controla o </a:t>
            </a:r>
            <a:r>
              <a:rPr lang="pt-BR" dirty="0" err="1"/>
              <a:t>kernel</a:t>
            </a:r>
            <a:r>
              <a:rPr lang="pt-BR" dirty="0"/>
              <a:t> Linux;</a:t>
            </a:r>
          </a:p>
          <a:p>
            <a:pPr lvl="1"/>
            <a:r>
              <a:rPr lang="pt-BR" dirty="0"/>
              <a:t>Distribuição </a:t>
            </a:r>
            <a:r>
              <a:rPr lang="pt-BR" dirty="0" err="1"/>
              <a:t>MachineKit</a:t>
            </a:r>
            <a:r>
              <a:rPr lang="pt-BR" dirty="0"/>
              <a:t>;</a:t>
            </a:r>
          </a:p>
          <a:p>
            <a:r>
              <a:rPr lang="pt-BR" b="1" dirty="0"/>
              <a:t>BBB e microcontroladores</a:t>
            </a:r>
            <a:r>
              <a:rPr lang="pt-BR" dirty="0"/>
              <a:t>;</a:t>
            </a:r>
          </a:p>
          <a:p>
            <a:r>
              <a:rPr lang="pt-BR" b="1" dirty="0"/>
              <a:t>SO </a:t>
            </a:r>
            <a:r>
              <a:rPr lang="pt-BR" b="1" dirty="0" err="1"/>
              <a:t>Premptivos</a:t>
            </a:r>
            <a:r>
              <a:rPr lang="pt-BR" dirty="0"/>
              <a:t>:</a:t>
            </a:r>
          </a:p>
          <a:p>
            <a:pPr lvl="1"/>
            <a:r>
              <a:rPr lang="pt-BR" dirty="0"/>
              <a:t>QNX Neutrino (Fechado);</a:t>
            </a:r>
          </a:p>
          <a:p>
            <a:pPr lvl="1"/>
            <a:r>
              <a:rPr lang="pt-BR" dirty="0" err="1"/>
              <a:t>StarterWare</a:t>
            </a:r>
            <a:r>
              <a:rPr lang="pt-BR" dirty="0"/>
              <a:t> (Fechado);</a:t>
            </a:r>
          </a:p>
          <a:p>
            <a:r>
              <a:rPr lang="pt-BR" b="1" u="sng" dirty="0"/>
              <a:t>Coprocessador PRUSS</a:t>
            </a:r>
            <a:r>
              <a:rPr lang="pt-BR" dirty="0"/>
              <a:t>:</a:t>
            </a:r>
          </a:p>
          <a:p>
            <a:pPr lvl="1"/>
            <a:r>
              <a:rPr lang="pt-BR" dirty="0"/>
              <a:t>Interno ao SOC do BBB;</a:t>
            </a:r>
          </a:p>
          <a:p>
            <a:pPr lvl="1"/>
            <a:r>
              <a:rPr lang="pt-BR" dirty="0"/>
              <a:t>Microcontrolador em tempo real;</a:t>
            </a:r>
          </a:p>
          <a:p>
            <a:pPr lvl="1"/>
            <a:r>
              <a:rPr lang="pt-BR" b="1" dirty="0"/>
              <a:t>API em C </a:t>
            </a:r>
            <a:r>
              <a:rPr lang="pt-BR" dirty="0"/>
              <a:t>e </a:t>
            </a:r>
            <a:r>
              <a:rPr lang="pt-BR" b="1" dirty="0"/>
              <a:t>compilador em </a:t>
            </a:r>
            <a:r>
              <a:rPr lang="pt-BR" b="1" dirty="0" err="1"/>
              <a:t>assembly</a:t>
            </a:r>
            <a:r>
              <a:rPr lang="pt-BR" dirty="0"/>
              <a:t> já incluso;</a:t>
            </a:r>
          </a:p>
          <a:p>
            <a:endParaRPr lang="pt-BR" dirty="0"/>
          </a:p>
          <a:p>
            <a:pPr marL="457200" lvl="1" indent="0">
              <a:buNone/>
            </a:pPr>
            <a:endParaRPr lang="pt-BR" dirty="0"/>
          </a:p>
          <a:p>
            <a:pPr lvl="1"/>
            <a:endParaRPr lang="pt-BR" dirty="0"/>
          </a:p>
        </p:txBody>
      </p:sp>
      <p:sp>
        <p:nvSpPr>
          <p:cNvPr id="21" name="Espaço Reservado para Número de Slide 20"/>
          <p:cNvSpPr>
            <a:spLocks noGrp="1"/>
          </p:cNvSpPr>
          <p:nvPr>
            <p:ph type="sldNum" sz="quarter" idx="12"/>
          </p:nvPr>
        </p:nvSpPr>
        <p:spPr/>
        <p:txBody>
          <a:bodyPr/>
          <a:lstStyle/>
          <a:p>
            <a:fld id="{D57F1E4F-1CFF-5643-939E-02111984F565}" type="slidenum">
              <a:rPr lang="en-US" smtClean="0"/>
              <a:t>10</a:t>
            </a:fld>
            <a:endParaRPr lang="en-US" dirty="0"/>
          </a:p>
        </p:txBody>
      </p:sp>
      <p:pic>
        <p:nvPicPr>
          <p:cNvPr id="4" name="Imagem 3"/>
          <p:cNvPicPr>
            <a:picLocks noChangeAspect="1"/>
          </p:cNvPicPr>
          <p:nvPr/>
        </p:nvPicPr>
        <p:blipFill>
          <a:blip r:embed="rId3"/>
          <a:stretch>
            <a:fillRect/>
          </a:stretch>
        </p:blipFill>
        <p:spPr>
          <a:xfrm>
            <a:off x="4376187" y="1603121"/>
            <a:ext cx="2481681" cy="589366"/>
          </a:xfrm>
          <a:prstGeom prst="rect">
            <a:avLst/>
          </a:prstGeom>
        </p:spPr>
      </p:pic>
      <p:grpSp>
        <p:nvGrpSpPr>
          <p:cNvPr id="5" name="Agrupar 4"/>
          <p:cNvGrpSpPr/>
          <p:nvPr/>
        </p:nvGrpSpPr>
        <p:grpSpPr>
          <a:xfrm>
            <a:off x="4688114" y="1260127"/>
            <a:ext cx="5058325" cy="2392608"/>
            <a:chOff x="4688114" y="1260127"/>
            <a:chExt cx="5058325" cy="2392608"/>
          </a:xfrm>
        </p:grpSpPr>
        <p:pic>
          <p:nvPicPr>
            <p:cNvPr id="5122" name="Picture 2" descr="Resultado de imagem para BBB e ardui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482" y="1260127"/>
              <a:ext cx="2818957" cy="211421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p:cNvCxnSpPr>
              <a:cxnSpLocks/>
            </p:cNvCxnSpPr>
            <p:nvPr/>
          </p:nvCxnSpPr>
          <p:spPr>
            <a:xfrm flipV="1">
              <a:off x="4688114" y="2488582"/>
              <a:ext cx="2169754" cy="1164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Agrupar 6"/>
          <p:cNvGrpSpPr/>
          <p:nvPr/>
        </p:nvGrpSpPr>
        <p:grpSpPr>
          <a:xfrm>
            <a:off x="4673599" y="3473030"/>
            <a:ext cx="3080564" cy="1063709"/>
            <a:chOff x="4673599" y="3473030"/>
            <a:chExt cx="3080564" cy="1063709"/>
          </a:xfrm>
        </p:grpSpPr>
        <p:pic>
          <p:nvPicPr>
            <p:cNvPr id="8" name="Imagem 7"/>
            <p:cNvPicPr>
              <a:picLocks noChangeAspect="1"/>
            </p:cNvPicPr>
            <p:nvPr/>
          </p:nvPicPr>
          <p:blipFill rotWithShape="1">
            <a:blip r:embed="rId5"/>
            <a:srcRect t="5008" r="36362"/>
            <a:stretch/>
          </p:blipFill>
          <p:spPr>
            <a:xfrm>
              <a:off x="5881156" y="3473030"/>
              <a:ext cx="1873007" cy="624309"/>
            </a:xfrm>
            <a:prstGeom prst="rect">
              <a:avLst/>
            </a:prstGeom>
          </p:spPr>
        </p:pic>
        <p:cxnSp>
          <p:nvCxnSpPr>
            <p:cNvPr id="10" name="Conector de Seta Reta 9"/>
            <p:cNvCxnSpPr>
              <a:cxnSpLocks/>
            </p:cNvCxnSpPr>
            <p:nvPr/>
          </p:nvCxnSpPr>
          <p:spPr>
            <a:xfrm flipV="1">
              <a:off x="4673599" y="3826691"/>
              <a:ext cx="1114051" cy="710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 name="Conector de Seta Reta 11"/>
          <p:cNvCxnSpPr>
            <a:cxnSpLocks/>
          </p:cNvCxnSpPr>
          <p:nvPr/>
        </p:nvCxnSpPr>
        <p:spPr>
          <a:xfrm flipV="1">
            <a:off x="4697849" y="2233397"/>
            <a:ext cx="919179" cy="10301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Agrupar 8"/>
          <p:cNvGrpSpPr/>
          <p:nvPr/>
        </p:nvGrpSpPr>
        <p:grpSpPr>
          <a:xfrm>
            <a:off x="4194629" y="3455885"/>
            <a:ext cx="6965127" cy="3320575"/>
            <a:chOff x="4194629" y="3455885"/>
            <a:chExt cx="6965127" cy="3320575"/>
          </a:xfrm>
        </p:grpSpPr>
        <p:pic>
          <p:nvPicPr>
            <p:cNvPr id="14" name="Imagem 13"/>
            <p:cNvPicPr/>
            <p:nvPr/>
          </p:nvPicPr>
          <p:blipFill>
            <a:blip r:embed="rId6">
              <a:extLst>
                <a:ext uri="{28A0092B-C50C-407E-A947-70E740481C1C}">
                  <a14:useLocalDpi xmlns:a14="http://schemas.microsoft.com/office/drawing/2010/main" val="0"/>
                </a:ext>
              </a:extLst>
            </a:blip>
            <a:stretch>
              <a:fillRect/>
            </a:stretch>
          </p:blipFill>
          <p:spPr>
            <a:xfrm>
              <a:off x="7951794" y="3455885"/>
              <a:ext cx="3207962" cy="3320575"/>
            </a:xfrm>
            <a:prstGeom prst="rect">
              <a:avLst/>
            </a:prstGeom>
          </p:spPr>
        </p:pic>
        <p:sp>
          <p:nvSpPr>
            <p:cNvPr id="18" name="Retângulo 17"/>
            <p:cNvSpPr/>
            <p:nvPr/>
          </p:nvSpPr>
          <p:spPr>
            <a:xfrm>
              <a:off x="9746439" y="3991429"/>
              <a:ext cx="1413317" cy="68217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Conector de Seta Reta 19"/>
            <p:cNvCxnSpPr/>
            <p:nvPr/>
          </p:nvCxnSpPr>
          <p:spPr>
            <a:xfrm flipV="1">
              <a:off x="4194629" y="4368800"/>
              <a:ext cx="5551810" cy="97245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008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PRUSS – Comunicação com o meio externo</a:t>
            </a:r>
          </a:p>
        </p:txBody>
      </p:sp>
      <p:sp>
        <p:nvSpPr>
          <p:cNvPr id="4" name="Espaço Reservado para Texto 3"/>
          <p:cNvSpPr>
            <a:spLocks noGrp="1"/>
          </p:cNvSpPr>
          <p:nvPr>
            <p:ph type="body" idx="1"/>
          </p:nvPr>
        </p:nvSpPr>
        <p:spPr/>
        <p:txBody>
          <a:bodyPr/>
          <a:lstStyle/>
          <a:p>
            <a:r>
              <a:rPr lang="pt-BR" dirty="0"/>
              <a:t>I/Os dedicadas</a:t>
            </a:r>
          </a:p>
        </p:txBody>
      </p:sp>
      <p:pic>
        <p:nvPicPr>
          <p:cNvPr id="8" name="Espaço Reservado para Conteúdo 7" descr="http://beagleboard.org/static/images/cape-headers-pru.png"/>
          <p:cNvPicPr>
            <a:picLocks noGrp="1"/>
          </p:cNvPicPr>
          <p:nvPr>
            <p:ph sz="half" idx="2"/>
          </p:nvPr>
        </p:nvPicPr>
        <p:blipFill rotWithShape="1">
          <a:blip r:embed="rId3" cstate="print">
            <a:extLst>
              <a:ext uri="{28A0092B-C50C-407E-A947-70E740481C1C}">
                <a14:useLocalDpi xmlns:a14="http://schemas.microsoft.com/office/drawing/2010/main" val="0"/>
              </a:ext>
            </a:extLst>
          </a:blip>
          <a:srcRect t="17587"/>
          <a:stretch/>
        </p:blipFill>
        <p:spPr bwMode="auto">
          <a:xfrm>
            <a:off x="464684" y="2533014"/>
            <a:ext cx="4395787" cy="2718350"/>
          </a:xfrm>
          <a:prstGeom prst="rect">
            <a:avLst/>
          </a:prstGeom>
          <a:noFill/>
          <a:ln>
            <a:noFill/>
          </a:ln>
          <a:extLst>
            <a:ext uri="{53640926-AAD7-44D8-BBD7-CCE9431645EC}">
              <a14:shadowObscured xmlns:a14="http://schemas.microsoft.com/office/drawing/2010/main"/>
            </a:ext>
          </a:extLst>
        </p:spPr>
      </p:pic>
      <p:sp>
        <p:nvSpPr>
          <p:cNvPr id="6" name="Espaço Reservado para Texto 5"/>
          <p:cNvSpPr>
            <a:spLocks noGrp="1"/>
          </p:cNvSpPr>
          <p:nvPr>
            <p:ph type="body" sz="quarter" idx="3"/>
          </p:nvPr>
        </p:nvSpPr>
        <p:spPr/>
        <p:txBody>
          <a:bodyPr/>
          <a:lstStyle/>
          <a:p>
            <a:r>
              <a:rPr lang="pt-BR" dirty="0"/>
              <a:t>Comunicação OCP</a:t>
            </a:r>
          </a:p>
        </p:txBody>
      </p:sp>
      <p:sp>
        <p:nvSpPr>
          <p:cNvPr id="41" name="Espaço Reservado para Número de Slide 40"/>
          <p:cNvSpPr>
            <a:spLocks noGrp="1"/>
          </p:cNvSpPr>
          <p:nvPr>
            <p:ph type="sldNum" sz="quarter" idx="12"/>
          </p:nvPr>
        </p:nvSpPr>
        <p:spPr/>
        <p:txBody>
          <a:bodyPr/>
          <a:lstStyle/>
          <a:p>
            <a:fld id="{D57F1E4F-1CFF-5643-939E-02111984F565}" type="slidenum">
              <a:rPr lang="en-US" smtClean="0"/>
              <a:t>11</a:t>
            </a:fld>
            <a:endParaRPr lang="en-US" dirty="0"/>
          </a:p>
        </p:txBody>
      </p:sp>
      <p:grpSp>
        <p:nvGrpSpPr>
          <p:cNvPr id="40" name="Agrupar 39"/>
          <p:cNvGrpSpPr/>
          <p:nvPr/>
        </p:nvGrpSpPr>
        <p:grpSpPr>
          <a:xfrm>
            <a:off x="4669762" y="2481262"/>
            <a:ext cx="5830548" cy="4064681"/>
            <a:chOff x="4669762" y="2481262"/>
            <a:chExt cx="5830548" cy="4064681"/>
          </a:xfrm>
        </p:grpSpPr>
        <p:sp>
          <p:nvSpPr>
            <p:cNvPr id="10" name="Retângulo 9"/>
            <p:cNvSpPr/>
            <p:nvPr/>
          </p:nvSpPr>
          <p:spPr>
            <a:xfrm>
              <a:off x="5499651" y="3212243"/>
              <a:ext cx="1760843" cy="143964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PRUSS</a:t>
              </a:r>
            </a:p>
            <a:p>
              <a:pPr algn="ctr"/>
              <a:endParaRPr lang="pt-BR" dirty="0"/>
            </a:p>
            <a:p>
              <a:pPr algn="ctr"/>
              <a:endParaRPr lang="pt-BR" dirty="0"/>
            </a:p>
          </p:txBody>
        </p:sp>
        <p:sp>
          <p:nvSpPr>
            <p:cNvPr id="15" name="Retângulo 14"/>
            <p:cNvSpPr/>
            <p:nvPr/>
          </p:nvSpPr>
          <p:spPr>
            <a:xfrm>
              <a:off x="4669762" y="5505128"/>
              <a:ext cx="1710310" cy="654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I/Os DEDICADAS</a:t>
              </a:r>
            </a:p>
          </p:txBody>
        </p:sp>
        <p:grpSp>
          <p:nvGrpSpPr>
            <p:cNvPr id="39" name="Agrupar 38"/>
            <p:cNvGrpSpPr/>
            <p:nvPr/>
          </p:nvGrpSpPr>
          <p:grpSpPr>
            <a:xfrm>
              <a:off x="8435700" y="2481262"/>
              <a:ext cx="2064610" cy="4064681"/>
              <a:chOff x="8123219" y="2481262"/>
              <a:chExt cx="2064610" cy="4064681"/>
            </a:xfrm>
          </p:grpSpPr>
          <p:sp>
            <p:nvSpPr>
              <p:cNvPr id="11" name="Retângulo 10"/>
              <p:cNvSpPr/>
              <p:nvPr/>
            </p:nvSpPr>
            <p:spPr>
              <a:xfrm>
                <a:off x="8254694" y="4411950"/>
                <a:ext cx="1796140" cy="11107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RAM</a:t>
                </a:r>
              </a:p>
              <a:p>
                <a:pPr algn="ctr"/>
                <a:r>
                  <a:rPr lang="pt-BR" dirty="0"/>
                  <a:t>(Ambiente Linux)</a:t>
                </a:r>
              </a:p>
            </p:txBody>
          </p:sp>
          <p:sp>
            <p:nvSpPr>
              <p:cNvPr id="12" name="Retângulo 11"/>
              <p:cNvSpPr/>
              <p:nvPr/>
            </p:nvSpPr>
            <p:spPr>
              <a:xfrm>
                <a:off x="8388301" y="2626341"/>
                <a:ext cx="1528927" cy="73656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OUTRAS SAÍDAS</a:t>
                </a:r>
              </a:p>
            </p:txBody>
          </p:sp>
          <p:sp>
            <p:nvSpPr>
              <p:cNvPr id="13" name="Retângulo 12"/>
              <p:cNvSpPr/>
              <p:nvPr/>
            </p:nvSpPr>
            <p:spPr>
              <a:xfrm>
                <a:off x="8466421" y="5674828"/>
                <a:ext cx="1372686" cy="7190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ADC INTERNO</a:t>
                </a:r>
              </a:p>
            </p:txBody>
          </p:sp>
          <p:sp>
            <p:nvSpPr>
              <p:cNvPr id="14" name="Retângulo 13"/>
              <p:cNvSpPr/>
              <p:nvPr/>
            </p:nvSpPr>
            <p:spPr>
              <a:xfrm>
                <a:off x="8353567" y="3502407"/>
                <a:ext cx="1598394" cy="76446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OUTROS PERIFÉRICOS</a:t>
                </a:r>
              </a:p>
            </p:txBody>
          </p:sp>
          <p:sp>
            <p:nvSpPr>
              <p:cNvPr id="16" name="Retângulo 15"/>
              <p:cNvSpPr/>
              <p:nvPr/>
            </p:nvSpPr>
            <p:spPr>
              <a:xfrm>
                <a:off x="8123219" y="2481262"/>
                <a:ext cx="2064610" cy="40646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17" name="Seta: de Cima para Baixo 16"/>
            <p:cNvSpPr/>
            <p:nvPr/>
          </p:nvSpPr>
          <p:spPr>
            <a:xfrm>
              <a:off x="5830928" y="4374012"/>
              <a:ext cx="223201" cy="1138326"/>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8" name="Seta: da Esquerda para a Direita 17"/>
            <p:cNvSpPr/>
            <p:nvPr/>
          </p:nvSpPr>
          <p:spPr>
            <a:xfrm>
              <a:off x="7260494" y="3809308"/>
              <a:ext cx="1169686" cy="31748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507296" y="3515477"/>
              <a:ext cx="2098090" cy="297503"/>
            </a:xfrm>
            <a:prstGeom prst="rect">
              <a:avLst/>
            </a:prstGeom>
            <a:noFill/>
          </p:spPr>
          <p:txBody>
            <a:bodyPr wrap="square" rtlCol="0">
              <a:spAutoFit/>
            </a:bodyPr>
            <a:lstStyle/>
            <a:p>
              <a:r>
                <a:rPr lang="pt-BR" dirty="0"/>
                <a:t>OCP</a:t>
              </a:r>
            </a:p>
          </p:txBody>
        </p:sp>
        <p:sp>
          <p:nvSpPr>
            <p:cNvPr id="34" name="Retângulo 33"/>
            <p:cNvSpPr/>
            <p:nvPr/>
          </p:nvSpPr>
          <p:spPr>
            <a:xfrm>
              <a:off x="5642420" y="3839885"/>
              <a:ext cx="612580" cy="5599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PRU</a:t>
              </a:r>
            </a:p>
          </p:txBody>
        </p:sp>
        <p:sp>
          <p:nvSpPr>
            <p:cNvPr id="35" name="Retângulo 34"/>
            <p:cNvSpPr/>
            <p:nvPr/>
          </p:nvSpPr>
          <p:spPr>
            <a:xfrm>
              <a:off x="6430781" y="3814101"/>
              <a:ext cx="612580" cy="5599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PRU</a:t>
              </a:r>
            </a:p>
          </p:txBody>
        </p:sp>
        <p:sp>
          <p:nvSpPr>
            <p:cNvPr id="36" name="Seta: de Cima para Baixo 35"/>
            <p:cNvSpPr/>
            <p:nvPr/>
          </p:nvSpPr>
          <p:spPr>
            <a:xfrm>
              <a:off x="6625470" y="4367474"/>
              <a:ext cx="223201" cy="1138326"/>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8" name="Retângulo 37"/>
            <p:cNvSpPr/>
            <p:nvPr/>
          </p:nvSpPr>
          <p:spPr>
            <a:xfrm>
              <a:off x="6405339" y="5497566"/>
              <a:ext cx="1710310" cy="654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I/OS</a:t>
              </a:r>
            </a:p>
            <a:p>
              <a:pPr algn="ctr"/>
              <a:r>
                <a:rPr lang="pt-BR" dirty="0"/>
                <a:t>DEDICADAS</a:t>
              </a:r>
            </a:p>
          </p:txBody>
        </p:sp>
      </p:grpSp>
    </p:spTree>
    <p:extLst>
      <p:ext uri="{BB962C8B-B14F-4D97-AF65-F5344CB8AC3E}">
        <p14:creationId xmlns:p14="http://schemas.microsoft.com/office/powerpoint/2010/main" val="285300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Captura de dados do ADC em </a:t>
            </a:r>
            <a:r>
              <a:rPr lang="pt-BR"/>
              <a:t>alta velocidade </a:t>
            </a:r>
            <a:endParaRPr lang="pt-BR" dirty="0"/>
          </a:p>
        </p:txBody>
      </p:sp>
      <p:sp>
        <p:nvSpPr>
          <p:cNvPr id="6" name="Espaço Reservado para Texto 5"/>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3470483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aixaDeTexto 186"/>
          <p:cNvSpPr txBox="1"/>
          <p:nvPr/>
        </p:nvSpPr>
        <p:spPr>
          <a:xfrm>
            <a:off x="8585747" y="5018728"/>
            <a:ext cx="625417" cy="276999"/>
          </a:xfrm>
          <a:prstGeom prst="rect">
            <a:avLst/>
          </a:prstGeom>
          <a:noFill/>
        </p:spPr>
        <p:txBody>
          <a:bodyPr wrap="square" rtlCol="0">
            <a:spAutoFit/>
          </a:bodyPr>
          <a:lstStyle/>
          <a:p>
            <a:r>
              <a:rPr lang="pt-BR" sz="1200" dirty="0"/>
              <a:t>OCP</a:t>
            </a:r>
          </a:p>
        </p:txBody>
      </p:sp>
      <p:sp>
        <p:nvSpPr>
          <p:cNvPr id="181" name="Retângulo 180"/>
          <p:cNvSpPr/>
          <p:nvPr/>
        </p:nvSpPr>
        <p:spPr>
          <a:xfrm>
            <a:off x="7661685" y="1552170"/>
            <a:ext cx="3056237" cy="4831898"/>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a:xfrm>
            <a:off x="646111" y="452718"/>
            <a:ext cx="9404723" cy="1400530"/>
          </a:xfrm>
        </p:spPr>
        <p:txBody>
          <a:bodyPr/>
          <a:lstStyle/>
          <a:p>
            <a:r>
              <a:rPr lang="pt-BR" dirty="0"/>
              <a:t>Utilizando I/Os dedicadas como comunicação paralela</a:t>
            </a:r>
          </a:p>
        </p:txBody>
      </p:sp>
      <p:sp>
        <p:nvSpPr>
          <p:cNvPr id="232" name="Espaço Reservado para Número de Slide 231"/>
          <p:cNvSpPr>
            <a:spLocks noGrp="1"/>
          </p:cNvSpPr>
          <p:nvPr>
            <p:ph type="sldNum" sz="quarter" idx="12"/>
          </p:nvPr>
        </p:nvSpPr>
        <p:spPr/>
        <p:txBody>
          <a:bodyPr/>
          <a:lstStyle/>
          <a:p>
            <a:fld id="{D57F1E4F-1CFF-5643-939E-02111984F565}" type="slidenum">
              <a:rPr lang="en-US" smtClean="0"/>
              <a:t>13</a:t>
            </a:fld>
            <a:endParaRPr lang="en-US" dirty="0"/>
          </a:p>
        </p:txBody>
      </p:sp>
      <p:sp>
        <p:nvSpPr>
          <p:cNvPr id="152" name="Triângulo isósceles 151"/>
          <p:cNvSpPr/>
          <p:nvPr/>
        </p:nvSpPr>
        <p:spPr>
          <a:xfrm rot="5400000">
            <a:off x="1402947" y="2035335"/>
            <a:ext cx="1416441" cy="1219714"/>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AMP</a:t>
            </a:r>
          </a:p>
        </p:txBody>
      </p:sp>
      <p:cxnSp>
        <p:nvCxnSpPr>
          <p:cNvPr id="153" name="Conector de Seta Reta 152"/>
          <p:cNvCxnSpPr>
            <a:cxnSpLocks/>
            <a:stCxn id="151" idx="6"/>
            <a:endCxn id="152" idx="3"/>
          </p:cNvCxnSpPr>
          <p:nvPr/>
        </p:nvCxnSpPr>
        <p:spPr>
          <a:xfrm>
            <a:off x="1041366" y="2634656"/>
            <a:ext cx="459945" cy="10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cxnSpLocks/>
            <a:stCxn id="152" idx="0"/>
            <a:endCxn id="220" idx="0"/>
          </p:cNvCxnSpPr>
          <p:nvPr/>
        </p:nvCxnSpPr>
        <p:spPr>
          <a:xfrm flipV="1">
            <a:off x="2721025" y="2645192"/>
            <a:ext cx="2511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CaixaDeTexto 155"/>
          <p:cNvSpPr txBox="1"/>
          <p:nvPr/>
        </p:nvSpPr>
        <p:spPr>
          <a:xfrm>
            <a:off x="338855" y="2916792"/>
            <a:ext cx="1715063" cy="345464"/>
          </a:xfrm>
          <a:prstGeom prst="rect">
            <a:avLst/>
          </a:prstGeom>
          <a:noFill/>
        </p:spPr>
        <p:txBody>
          <a:bodyPr wrap="square" rtlCol="0">
            <a:spAutoFit/>
          </a:bodyPr>
          <a:lstStyle/>
          <a:p>
            <a:r>
              <a:rPr lang="pt-BR" dirty="0"/>
              <a:t>Sinal</a:t>
            </a:r>
          </a:p>
        </p:txBody>
      </p:sp>
      <p:grpSp>
        <p:nvGrpSpPr>
          <p:cNvPr id="157" name="Agrupar 156"/>
          <p:cNvGrpSpPr/>
          <p:nvPr/>
        </p:nvGrpSpPr>
        <p:grpSpPr>
          <a:xfrm>
            <a:off x="4789100" y="2388568"/>
            <a:ext cx="952223" cy="516045"/>
            <a:chOff x="7307579" y="2184314"/>
            <a:chExt cx="845821" cy="551699"/>
          </a:xfrm>
        </p:grpSpPr>
        <p:cxnSp>
          <p:nvCxnSpPr>
            <p:cNvPr id="208" name="Conector de Seta Reta 207"/>
            <p:cNvCxnSpPr/>
            <p:nvPr/>
          </p:nvCxnSpPr>
          <p:spPr>
            <a:xfrm>
              <a:off x="7307579" y="2184314"/>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9" name="Conector de Seta Reta 208"/>
            <p:cNvCxnSpPr/>
            <p:nvPr/>
          </p:nvCxnSpPr>
          <p:spPr>
            <a:xfrm>
              <a:off x="7307579" y="2293071"/>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0" name="Conector de Seta Reta 209"/>
            <p:cNvCxnSpPr/>
            <p:nvPr/>
          </p:nvCxnSpPr>
          <p:spPr>
            <a:xfrm>
              <a:off x="7307579" y="2405294"/>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CaixaDeTexto 210"/>
                <p:cNvSpPr txBox="1"/>
                <p:nvPr/>
              </p:nvSpPr>
              <p:spPr>
                <a:xfrm>
                  <a:off x="7508125" y="2341163"/>
                  <a:ext cx="449580" cy="394850"/>
                </a:xfrm>
                <a:prstGeom prst="rect">
                  <a:avLst/>
                </a:prstGeom>
                <a:noFill/>
                <a:ln>
                  <a:noFill/>
                  <a:prstDash val="solid"/>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11" name="CaixaDeTexto 210"/>
                <p:cNvSpPr txBox="1">
                  <a:spLocks noRot="1" noChangeAspect="1" noMove="1" noResize="1" noEditPoints="1" noAdjustHandles="1" noChangeArrowheads="1" noChangeShapeType="1" noTextEdit="1"/>
                </p:cNvSpPr>
                <p:nvPr/>
              </p:nvSpPr>
              <p:spPr>
                <a:xfrm>
                  <a:off x="7508125" y="2341163"/>
                  <a:ext cx="449580" cy="394850"/>
                </a:xfrm>
                <a:prstGeom prst="rect">
                  <a:avLst/>
                </a:prstGeom>
                <a:blipFill>
                  <a:blip r:embed="rId3"/>
                  <a:stretch>
                    <a:fillRect/>
                  </a:stretch>
                </a:blipFill>
                <a:ln>
                  <a:noFill/>
                  <a:prstDash val="solid"/>
                </a:ln>
              </p:spPr>
              <p:txBody>
                <a:bodyPr/>
                <a:lstStyle/>
                <a:p>
                  <a:r>
                    <a:rPr lang="pt-BR">
                      <a:noFill/>
                    </a:rPr>
                    <a:t> </a:t>
                  </a:r>
                </a:p>
              </p:txBody>
            </p:sp>
          </mc:Fallback>
        </mc:AlternateContent>
        <p:cxnSp>
          <p:nvCxnSpPr>
            <p:cNvPr id="212" name="Conector de Seta Reta 211"/>
            <p:cNvCxnSpPr/>
            <p:nvPr/>
          </p:nvCxnSpPr>
          <p:spPr>
            <a:xfrm>
              <a:off x="7307579" y="2656754"/>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58" name="Retângulo 157"/>
          <p:cNvSpPr/>
          <p:nvPr/>
        </p:nvSpPr>
        <p:spPr>
          <a:xfrm>
            <a:off x="1320222" y="1913269"/>
            <a:ext cx="3667554" cy="283349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9" name="CaixaDeTexto 158"/>
          <p:cNvSpPr txBox="1"/>
          <p:nvPr/>
        </p:nvSpPr>
        <p:spPr>
          <a:xfrm>
            <a:off x="1917848" y="3153649"/>
            <a:ext cx="2677915" cy="345464"/>
          </a:xfrm>
          <a:prstGeom prst="rect">
            <a:avLst/>
          </a:prstGeom>
          <a:noFill/>
        </p:spPr>
        <p:txBody>
          <a:bodyPr wrap="square" rtlCol="0">
            <a:spAutoFit/>
          </a:bodyPr>
          <a:lstStyle/>
          <a:p>
            <a:r>
              <a:rPr lang="pt-BR" dirty="0"/>
              <a:t>Módulo conversor</a:t>
            </a:r>
          </a:p>
        </p:txBody>
      </p:sp>
      <p:sp>
        <p:nvSpPr>
          <p:cNvPr id="160" name="CaixaDeTexto 159"/>
          <p:cNvSpPr txBox="1"/>
          <p:nvPr/>
        </p:nvSpPr>
        <p:spPr>
          <a:xfrm>
            <a:off x="6062752" y="3177721"/>
            <a:ext cx="1305952" cy="1122757"/>
          </a:xfrm>
          <a:prstGeom prst="rect">
            <a:avLst/>
          </a:prstGeom>
          <a:noFill/>
        </p:spPr>
        <p:txBody>
          <a:bodyPr wrap="square" rtlCol="0">
            <a:spAutoFit/>
          </a:bodyPr>
          <a:lstStyle/>
          <a:p>
            <a:r>
              <a:rPr lang="pt-BR" dirty="0"/>
              <a:t>Buffer 8x</a:t>
            </a:r>
            <a:br>
              <a:rPr lang="pt-BR" dirty="0"/>
            </a:br>
            <a:r>
              <a:rPr lang="pt-BR" i="1" dirty="0"/>
              <a:t>Tri-</a:t>
            </a:r>
            <a:r>
              <a:rPr lang="pt-BR" i="1" dirty="0" err="1"/>
              <a:t>state</a:t>
            </a:r>
            <a:endParaRPr lang="pt-BR" i="1" dirty="0"/>
          </a:p>
        </p:txBody>
      </p:sp>
      <p:sp>
        <p:nvSpPr>
          <p:cNvPr id="151" name="Elipse 150"/>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161" name="Gráfico 160">
            <a:extLst/>
          </p:cNvPr>
          <p:cNvGraphicFramePr>
            <a:graphicFrameLocks/>
          </p:cNvGraphicFramePr>
          <p:nvPr>
            <p:extLst>
              <p:ext uri="{D42A27DB-BD31-4B8C-83A1-F6EECF244321}">
                <p14:modId xmlns:p14="http://schemas.microsoft.com/office/powerpoint/2010/main" val="2730409419"/>
              </p:ext>
            </p:extLst>
          </p:nvPr>
        </p:nvGraphicFramePr>
        <p:xfrm>
          <a:off x="324254" y="2125229"/>
          <a:ext cx="981366" cy="1006519"/>
        </p:xfrm>
        <a:graphic>
          <a:graphicData uri="http://schemas.openxmlformats.org/drawingml/2006/chart">
            <c:chart xmlns:c="http://schemas.openxmlformats.org/drawingml/2006/chart" xmlns:r="http://schemas.openxmlformats.org/officeDocument/2006/relationships" r:id="rId4"/>
          </a:graphicData>
        </a:graphic>
      </p:graphicFrame>
      <p:grpSp>
        <p:nvGrpSpPr>
          <p:cNvPr id="162" name="Agrupar 161"/>
          <p:cNvGrpSpPr/>
          <p:nvPr/>
        </p:nvGrpSpPr>
        <p:grpSpPr>
          <a:xfrm>
            <a:off x="5713096" y="1881079"/>
            <a:ext cx="1412970" cy="1507152"/>
            <a:chOff x="5513322" y="1201302"/>
            <a:chExt cx="1415419" cy="1611282"/>
          </a:xfrm>
        </p:grpSpPr>
        <p:sp>
          <p:nvSpPr>
            <p:cNvPr id="206" name="Triângulo isósceles 205"/>
            <p:cNvSpPr/>
            <p:nvPr/>
          </p:nvSpPr>
          <p:spPr>
            <a:xfrm rot="5400000">
              <a:off x="5428582" y="1312425"/>
              <a:ext cx="1611282" cy="1389036"/>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 name="Retângulo 206"/>
            <p:cNvSpPr/>
            <p:nvPr/>
          </p:nvSpPr>
          <p:spPr>
            <a:xfrm>
              <a:off x="5513322" y="1802335"/>
              <a:ext cx="1170513" cy="523220"/>
            </a:xfrm>
            <a:prstGeom prst="rect">
              <a:avLst/>
            </a:prstGeom>
            <a:noFill/>
            <a:ln>
              <a:noFill/>
            </a:ln>
          </p:spPr>
          <p:txBody>
            <a:bodyPr wrap="square">
              <a:spAutoFit/>
            </a:bodyPr>
            <a:lstStyle/>
            <a:p>
              <a:r>
                <a:rPr lang="pt-BR" sz="1400" dirty="0"/>
                <a:t>74LVC244A</a:t>
              </a:r>
            </a:p>
          </p:txBody>
        </p:sp>
      </p:grpSp>
      <p:grpSp>
        <p:nvGrpSpPr>
          <p:cNvPr id="163" name="Agrupar 162"/>
          <p:cNvGrpSpPr/>
          <p:nvPr/>
        </p:nvGrpSpPr>
        <p:grpSpPr>
          <a:xfrm>
            <a:off x="4548426" y="4827557"/>
            <a:ext cx="824072" cy="772152"/>
            <a:chOff x="6410959" y="4229099"/>
            <a:chExt cx="825500" cy="825500"/>
          </a:xfrm>
        </p:grpSpPr>
        <p:sp>
          <p:nvSpPr>
            <p:cNvPr id="199" name="Elipse 198"/>
            <p:cNvSpPr/>
            <p:nvPr/>
          </p:nvSpPr>
          <p:spPr>
            <a:xfrm>
              <a:off x="6410959" y="4229099"/>
              <a:ext cx="825500" cy="8255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00" name="Agrupar 199"/>
            <p:cNvGrpSpPr/>
            <p:nvPr/>
          </p:nvGrpSpPr>
          <p:grpSpPr>
            <a:xfrm>
              <a:off x="6564411" y="4505606"/>
              <a:ext cx="518596" cy="263769"/>
              <a:chOff x="4051300" y="4959350"/>
              <a:chExt cx="736600" cy="374650"/>
            </a:xfrm>
          </p:grpSpPr>
          <p:cxnSp>
            <p:nvCxnSpPr>
              <p:cNvPr id="201" name="Conector reto 200"/>
              <p:cNvCxnSpPr/>
              <p:nvPr/>
            </p:nvCxnSpPr>
            <p:spPr>
              <a:xfrm flipV="1">
                <a:off x="4051300" y="49657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Conector reto 201"/>
              <p:cNvCxnSpPr>
                <a:cxnSpLocks/>
              </p:cNvCxnSpPr>
              <p:nvPr/>
            </p:nvCxnSpPr>
            <p:spPr>
              <a:xfrm rot="5400000" flipV="1">
                <a:off x="4235450" y="478155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Conector reto 202"/>
              <p:cNvCxnSpPr/>
              <p:nvPr/>
            </p:nvCxnSpPr>
            <p:spPr>
              <a:xfrm flipV="1">
                <a:off x="4419600" y="49657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Conector reto 203"/>
              <p:cNvCxnSpPr>
                <a:cxnSpLocks/>
              </p:cNvCxnSpPr>
              <p:nvPr/>
            </p:nvCxnSpPr>
            <p:spPr>
              <a:xfrm rot="5400000" flipV="1">
                <a:off x="4603750" y="51435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Conector reto 204"/>
              <p:cNvCxnSpPr/>
              <p:nvPr/>
            </p:nvCxnSpPr>
            <p:spPr>
              <a:xfrm flipV="1">
                <a:off x="4787900" y="495935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CaixaDeTexto 163"/>
          <p:cNvSpPr txBox="1"/>
          <p:nvPr/>
        </p:nvSpPr>
        <p:spPr>
          <a:xfrm>
            <a:off x="3815875" y="5651219"/>
            <a:ext cx="2197699" cy="604562"/>
          </a:xfrm>
          <a:prstGeom prst="rect">
            <a:avLst/>
          </a:prstGeom>
          <a:noFill/>
        </p:spPr>
        <p:txBody>
          <a:bodyPr wrap="square" rtlCol="0">
            <a:spAutoFit/>
          </a:bodyPr>
          <a:lstStyle/>
          <a:p>
            <a:pPr algn="ctr"/>
            <a:r>
              <a:rPr lang="pt-BR" i="1" dirty="0" err="1"/>
              <a:t>clock</a:t>
            </a:r>
            <a:r>
              <a:rPr lang="pt-BR" i="1" dirty="0"/>
              <a:t> </a:t>
            </a:r>
          </a:p>
          <a:p>
            <a:pPr algn="ctr"/>
            <a:r>
              <a:rPr lang="pt-BR" i="1" dirty="0"/>
              <a:t>32Mhz</a:t>
            </a:r>
          </a:p>
        </p:txBody>
      </p:sp>
      <p:cxnSp>
        <p:nvCxnSpPr>
          <p:cNvPr id="165" name="Conector: Angulado 164"/>
          <p:cNvCxnSpPr>
            <a:stCxn id="199" idx="2"/>
            <a:endCxn id="219" idx="2"/>
          </p:cNvCxnSpPr>
          <p:nvPr/>
        </p:nvCxnSpPr>
        <p:spPr>
          <a:xfrm rot="10800000">
            <a:off x="4294648" y="3100060"/>
            <a:ext cx="253779" cy="21135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cxnSpLocks/>
            <a:stCxn id="206" idx="0"/>
          </p:cNvCxnSpPr>
          <p:nvPr/>
        </p:nvCxnSpPr>
        <p:spPr>
          <a:xfrm>
            <a:off x="7126066" y="2634655"/>
            <a:ext cx="631807" cy="0"/>
          </a:xfrm>
          <a:prstGeom prst="straightConnector1">
            <a:avLst/>
          </a:prstGeom>
          <a:ln w="635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7" name="Retângulo 166"/>
          <p:cNvSpPr/>
          <p:nvPr/>
        </p:nvSpPr>
        <p:spPr>
          <a:xfrm>
            <a:off x="7121437" y="2269084"/>
            <a:ext cx="427057" cy="345464"/>
          </a:xfrm>
          <a:prstGeom prst="rect">
            <a:avLst/>
          </a:prstGeom>
        </p:spPr>
        <p:txBody>
          <a:bodyPr wrap="square">
            <a:spAutoFit/>
          </a:bodyPr>
          <a:lstStyle/>
          <a:p>
            <a:r>
              <a:rPr lang="pt-BR" dirty="0"/>
              <a:t>8x</a:t>
            </a:r>
          </a:p>
        </p:txBody>
      </p:sp>
      <p:sp>
        <p:nvSpPr>
          <p:cNvPr id="168" name="Retângulo 167"/>
          <p:cNvSpPr/>
          <p:nvPr/>
        </p:nvSpPr>
        <p:spPr>
          <a:xfrm>
            <a:off x="5108457" y="2043031"/>
            <a:ext cx="658925" cy="345464"/>
          </a:xfrm>
          <a:prstGeom prst="rect">
            <a:avLst/>
          </a:prstGeom>
        </p:spPr>
        <p:txBody>
          <a:bodyPr wrap="square">
            <a:spAutoFit/>
          </a:bodyPr>
          <a:lstStyle/>
          <a:p>
            <a:r>
              <a:rPr lang="pt-BR" dirty="0"/>
              <a:t>8x</a:t>
            </a:r>
          </a:p>
        </p:txBody>
      </p:sp>
      <p:grpSp>
        <p:nvGrpSpPr>
          <p:cNvPr id="230" name="Agrupar 229"/>
          <p:cNvGrpSpPr/>
          <p:nvPr/>
        </p:nvGrpSpPr>
        <p:grpSpPr>
          <a:xfrm>
            <a:off x="2972205" y="1878828"/>
            <a:ext cx="2040927" cy="1221232"/>
            <a:chOff x="2972205" y="1878828"/>
            <a:chExt cx="2040927" cy="1221232"/>
          </a:xfrm>
        </p:grpSpPr>
        <p:grpSp>
          <p:nvGrpSpPr>
            <p:cNvPr id="154" name="Agrupar 153"/>
            <p:cNvGrpSpPr/>
            <p:nvPr/>
          </p:nvGrpSpPr>
          <p:grpSpPr>
            <a:xfrm>
              <a:off x="2972205" y="2190323"/>
              <a:ext cx="1807896" cy="909737"/>
              <a:chOff x="5387101" y="2105889"/>
              <a:chExt cx="1811029" cy="972591"/>
            </a:xfrm>
          </p:grpSpPr>
          <p:grpSp>
            <p:nvGrpSpPr>
              <p:cNvPr id="213" name="Agrupar 212"/>
              <p:cNvGrpSpPr/>
              <p:nvPr/>
            </p:nvGrpSpPr>
            <p:grpSpPr>
              <a:xfrm>
                <a:off x="5387101" y="2105890"/>
                <a:ext cx="1811029" cy="972590"/>
                <a:chOff x="5387101" y="2105890"/>
                <a:chExt cx="1811029" cy="972590"/>
              </a:xfrm>
            </p:grpSpPr>
            <p:sp>
              <p:nvSpPr>
                <p:cNvPr id="219" name="Retângulo 218"/>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0" name="Triângulo isósceles 219"/>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214" name="Conector reto 213"/>
              <p:cNvCxnSpPr>
                <a:stCxn id="220"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5" name="Conector reto 214"/>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6" name="Conector reto 215"/>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7" name="Conector reto 216"/>
              <p:cNvCxnSpPr>
                <a:stCxn id="220" idx="2"/>
                <a:endCxn id="220"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8" name="Conector reto 217"/>
              <p:cNvCxnSpPr>
                <a:stCxn id="220" idx="0"/>
                <a:endCxn id="220"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169" name="Retângulo 168"/>
            <p:cNvSpPr/>
            <p:nvPr/>
          </p:nvSpPr>
          <p:spPr>
            <a:xfrm>
              <a:off x="3398806" y="2443337"/>
              <a:ext cx="1354115" cy="345464"/>
            </a:xfrm>
            <a:prstGeom prst="rect">
              <a:avLst/>
            </a:prstGeom>
          </p:spPr>
          <p:txBody>
            <a:bodyPr wrap="none">
              <a:spAutoFit/>
            </a:bodyPr>
            <a:lstStyle/>
            <a:p>
              <a:r>
                <a:rPr lang="pt-BR" dirty="0"/>
                <a:t>ADC08200</a:t>
              </a:r>
            </a:p>
          </p:txBody>
        </p:sp>
        <p:sp>
          <p:nvSpPr>
            <p:cNvPr id="170" name="CaixaDeTexto 169"/>
            <p:cNvSpPr txBox="1"/>
            <p:nvPr/>
          </p:nvSpPr>
          <p:spPr>
            <a:xfrm>
              <a:off x="3982249" y="1878828"/>
              <a:ext cx="1030883" cy="345464"/>
            </a:xfrm>
            <a:prstGeom prst="rect">
              <a:avLst/>
            </a:prstGeom>
            <a:noFill/>
          </p:spPr>
          <p:txBody>
            <a:bodyPr wrap="square" rtlCol="0">
              <a:spAutoFit/>
            </a:bodyPr>
            <a:lstStyle/>
            <a:p>
              <a:r>
                <a:rPr lang="pt-BR" dirty="0"/>
                <a:t>ADC</a:t>
              </a:r>
            </a:p>
          </p:txBody>
        </p:sp>
      </p:grpSp>
      <p:pic>
        <p:nvPicPr>
          <p:cNvPr id="171" name="Picture 4" descr="adc_system_photo_closeup.jpg"/>
          <p:cNvPicPr>
            <a:picLocks noChangeAspect="1" noChangeArrowheads="1"/>
          </p:cNvPicPr>
          <p:nvPr/>
        </p:nvPicPr>
        <p:blipFill rotWithShape="1">
          <a:blip r:embed="rId5">
            <a:extLst>
              <a:ext uri="{28A0092B-C50C-407E-A947-70E740481C1C}">
                <a14:useLocalDpi xmlns:a14="http://schemas.microsoft.com/office/drawing/2010/main" val="0"/>
              </a:ext>
            </a:extLst>
          </a:blip>
          <a:srcRect l="42770" t="10783" b="13327"/>
          <a:stretch/>
        </p:blipFill>
        <p:spPr bwMode="auto">
          <a:xfrm rot="10800000">
            <a:off x="1605264" y="3607051"/>
            <a:ext cx="2528053" cy="1013266"/>
          </a:xfrm>
          <a:prstGeom prst="rect">
            <a:avLst/>
          </a:prstGeom>
          <a:noFill/>
          <a:extLst>
            <a:ext uri="{909E8E84-426E-40DD-AFC4-6F175D3DCCD1}">
              <a14:hiddenFill xmlns:a14="http://schemas.microsoft.com/office/drawing/2010/main">
                <a:solidFill>
                  <a:srgbClr val="FFFFFF"/>
                </a:solidFill>
              </a14:hiddenFill>
            </a:ext>
          </a:extLst>
        </p:spPr>
      </p:pic>
      <p:sp>
        <p:nvSpPr>
          <p:cNvPr id="172" name="Retângulo 171"/>
          <p:cNvSpPr/>
          <p:nvPr/>
        </p:nvSpPr>
        <p:spPr>
          <a:xfrm>
            <a:off x="6010053" y="5890209"/>
            <a:ext cx="1027668" cy="604562"/>
          </a:xfrm>
          <a:prstGeom prst="rect">
            <a:avLst/>
          </a:prstGeom>
        </p:spPr>
        <p:txBody>
          <a:bodyPr wrap="square">
            <a:spAutoFit/>
          </a:bodyPr>
          <a:lstStyle/>
          <a:p>
            <a:r>
              <a:rPr lang="pt-BR" dirty="0"/>
              <a:t>Buffer 1x</a:t>
            </a:r>
          </a:p>
        </p:txBody>
      </p:sp>
      <p:grpSp>
        <p:nvGrpSpPr>
          <p:cNvPr id="173" name="Agrupar 172"/>
          <p:cNvGrpSpPr/>
          <p:nvPr/>
        </p:nvGrpSpPr>
        <p:grpSpPr>
          <a:xfrm>
            <a:off x="5576767" y="4343626"/>
            <a:ext cx="1695780" cy="1734556"/>
            <a:chOff x="8184403" y="3980744"/>
            <a:chExt cx="1698719" cy="1854397"/>
          </a:xfrm>
        </p:grpSpPr>
        <p:sp>
          <p:nvSpPr>
            <p:cNvPr id="197" name="Triângulo isósceles 196"/>
            <p:cNvSpPr/>
            <p:nvPr/>
          </p:nvSpPr>
          <p:spPr>
            <a:xfrm rot="5400000">
              <a:off x="8106564" y="4058583"/>
              <a:ext cx="1854397" cy="1698719"/>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8" name="Retângulo 197"/>
            <p:cNvSpPr/>
            <p:nvPr/>
          </p:nvSpPr>
          <p:spPr>
            <a:xfrm>
              <a:off x="8191411" y="4774617"/>
              <a:ext cx="1414170" cy="276999"/>
            </a:xfrm>
            <a:prstGeom prst="rect">
              <a:avLst/>
            </a:prstGeom>
            <a:ln>
              <a:noFill/>
            </a:ln>
          </p:spPr>
          <p:txBody>
            <a:bodyPr wrap="none">
              <a:spAutoFit/>
            </a:bodyPr>
            <a:lstStyle/>
            <a:p>
              <a:r>
                <a:rPr lang="pt-BR" sz="1200" dirty="0"/>
                <a:t>MC74VHC1GT50</a:t>
              </a:r>
            </a:p>
          </p:txBody>
        </p:sp>
      </p:grpSp>
      <p:sp>
        <p:nvSpPr>
          <p:cNvPr id="174" name="Retângulo 173"/>
          <p:cNvSpPr/>
          <p:nvPr/>
        </p:nvSpPr>
        <p:spPr>
          <a:xfrm>
            <a:off x="7760422" y="1836562"/>
            <a:ext cx="753111" cy="431259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PRU1</a:t>
            </a:r>
          </a:p>
        </p:txBody>
      </p:sp>
      <p:cxnSp>
        <p:nvCxnSpPr>
          <p:cNvPr id="175" name="Conector de Seta Reta 174"/>
          <p:cNvCxnSpPr>
            <a:stCxn id="199" idx="6"/>
            <a:endCxn id="197" idx="3"/>
          </p:cNvCxnSpPr>
          <p:nvPr/>
        </p:nvCxnSpPr>
        <p:spPr>
          <a:xfrm flipV="1">
            <a:off x="5372498" y="5210904"/>
            <a:ext cx="204269" cy="27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Retângulo 176"/>
          <p:cNvSpPr/>
          <p:nvPr/>
        </p:nvSpPr>
        <p:spPr>
          <a:xfrm>
            <a:off x="9267773" y="4486946"/>
            <a:ext cx="1014242" cy="156778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RAM</a:t>
            </a:r>
          </a:p>
        </p:txBody>
      </p:sp>
      <p:cxnSp>
        <p:nvCxnSpPr>
          <p:cNvPr id="178" name="Conector de Seta Reta 177"/>
          <p:cNvCxnSpPr>
            <a:cxnSpLocks/>
            <a:endCxn id="177" idx="1"/>
          </p:cNvCxnSpPr>
          <p:nvPr/>
        </p:nvCxnSpPr>
        <p:spPr>
          <a:xfrm>
            <a:off x="8501047" y="5270840"/>
            <a:ext cx="76672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Conector: Angulado 178"/>
          <p:cNvCxnSpPr>
            <a:cxnSpLocks/>
            <a:stCxn id="174" idx="0"/>
            <a:endCxn id="206" idx="1"/>
          </p:cNvCxnSpPr>
          <p:nvPr/>
        </p:nvCxnSpPr>
        <p:spPr>
          <a:xfrm rot="16200000" flipH="1" flipV="1">
            <a:off x="7074211" y="1195101"/>
            <a:ext cx="421306" cy="1704228"/>
          </a:xfrm>
          <a:prstGeom prst="bentConnector3">
            <a:avLst>
              <a:gd name="adj1" fmla="val -2021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CaixaDeTexto 179"/>
              <p:cNvSpPr txBox="1"/>
              <p:nvPr/>
            </p:nvSpPr>
            <p:spPr>
              <a:xfrm>
                <a:off x="6995486" y="1691531"/>
                <a:ext cx="65160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i="1" dirty="0" smtClean="0">
                              <a:latin typeface="Cambria Math" panose="02040503050406030204" pitchFamily="18" charset="0"/>
                            </a:rPr>
                          </m:ctrlPr>
                        </m:barPr>
                        <m:e>
                          <m:r>
                            <m:rPr>
                              <m:sty m:val="p"/>
                            </m:rPr>
                            <a:rPr lang="pt-BR" b="0" i="0" dirty="0" smtClean="0">
                              <a:latin typeface="Cambria Math" panose="02040503050406030204" pitchFamily="18" charset="0"/>
                            </a:rPr>
                            <m:t>EN</m:t>
                          </m:r>
                        </m:e>
                      </m:bar>
                    </m:oMath>
                  </m:oMathPara>
                </a14:m>
                <a:endParaRPr lang="pt-BR" dirty="0"/>
              </a:p>
            </p:txBody>
          </p:sp>
        </mc:Choice>
        <mc:Fallback xmlns="">
          <p:sp>
            <p:nvSpPr>
              <p:cNvPr id="180" name="CaixaDeTexto 179"/>
              <p:cNvSpPr txBox="1">
                <a:spLocks noRot="1" noChangeAspect="1" noMove="1" noResize="1" noEditPoints="1" noAdjustHandles="1" noChangeArrowheads="1" noChangeShapeType="1" noTextEdit="1"/>
              </p:cNvSpPr>
              <p:nvPr/>
            </p:nvSpPr>
            <p:spPr>
              <a:xfrm>
                <a:off x="6995486" y="1691531"/>
                <a:ext cx="651607" cy="400110"/>
              </a:xfrm>
              <a:prstGeom prst="rect">
                <a:avLst/>
              </a:prstGeom>
              <a:blipFill>
                <a:blip r:embed="rId6"/>
                <a:stretch>
                  <a:fillRect/>
                </a:stretch>
              </a:blipFill>
            </p:spPr>
            <p:txBody>
              <a:bodyPr/>
              <a:lstStyle/>
              <a:p>
                <a:r>
                  <a:rPr lang="pt-BR">
                    <a:noFill/>
                  </a:rPr>
                  <a:t> </a:t>
                </a:r>
              </a:p>
            </p:txBody>
          </p:sp>
        </mc:Fallback>
      </mc:AlternateContent>
      <p:cxnSp>
        <p:nvCxnSpPr>
          <p:cNvPr id="182" name="Conector de Seta Reta 181"/>
          <p:cNvCxnSpPr>
            <a:stCxn id="177" idx="0"/>
            <a:endCxn id="193" idx="2"/>
          </p:cNvCxnSpPr>
          <p:nvPr/>
        </p:nvCxnSpPr>
        <p:spPr>
          <a:xfrm flipV="1">
            <a:off x="9774894" y="4195304"/>
            <a:ext cx="5458" cy="29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Conector de Seta Reta 182"/>
          <p:cNvCxnSpPr>
            <a:stCxn id="193" idx="0"/>
            <a:endCxn id="194" idx="2"/>
          </p:cNvCxnSpPr>
          <p:nvPr/>
        </p:nvCxnSpPr>
        <p:spPr>
          <a:xfrm flipV="1">
            <a:off x="9780352" y="3110394"/>
            <a:ext cx="0" cy="193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ector de Seta Reta 183"/>
          <p:cNvCxnSpPr>
            <a:cxnSpLocks/>
            <a:stCxn id="193" idx="1"/>
          </p:cNvCxnSpPr>
          <p:nvPr/>
        </p:nvCxnSpPr>
        <p:spPr>
          <a:xfrm flipH="1">
            <a:off x="8512894" y="3749560"/>
            <a:ext cx="525249" cy="69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5" name="Retângulo 184"/>
          <p:cNvSpPr/>
          <p:nvPr/>
        </p:nvSpPr>
        <p:spPr>
          <a:xfrm rot="5400000">
            <a:off x="10424786" y="4337239"/>
            <a:ext cx="1610312" cy="61699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Navegador</a:t>
            </a:r>
          </a:p>
        </p:txBody>
      </p:sp>
      <p:sp>
        <p:nvSpPr>
          <p:cNvPr id="186" name="CaixaDeTexto 185"/>
          <p:cNvSpPr txBox="1"/>
          <p:nvPr/>
        </p:nvSpPr>
        <p:spPr>
          <a:xfrm>
            <a:off x="8211337" y="1237482"/>
            <a:ext cx="2161678" cy="345464"/>
          </a:xfrm>
          <a:prstGeom prst="rect">
            <a:avLst/>
          </a:prstGeom>
          <a:noFill/>
        </p:spPr>
        <p:txBody>
          <a:bodyPr wrap="square" rtlCol="0">
            <a:spAutoFit/>
          </a:bodyPr>
          <a:lstStyle/>
          <a:p>
            <a:pPr algn="ctr"/>
            <a:r>
              <a:rPr lang="pt-BR" dirty="0"/>
              <a:t>BBB</a:t>
            </a:r>
          </a:p>
        </p:txBody>
      </p:sp>
      <p:grpSp>
        <p:nvGrpSpPr>
          <p:cNvPr id="188" name="Agrupar 187"/>
          <p:cNvGrpSpPr/>
          <p:nvPr/>
        </p:nvGrpSpPr>
        <p:grpSpPr>
          <a:xfrm>
            <a:off x="8497158" y="1737066"/>
            <a:ext cx="2117480" cy="2580800"/>
            <a:chOff x="7758266" y="950326"/>
            <a:chExt cx="2121150" cy="2759109"/>
          </a:xfrm>
        </p:grpSpPr>
        <p:grpSp>
          <p:nvGrpSpPr>
            <p:cNvPr id="191" name="Agrupar 190"/>
            <p:cNvGrpSpPr/>
            <p:nvPr/>
          </p:nvGrpSpPr>
          <p:grpSpPr>
            <a:xfrm>
              <a:off x="8203865" y="950326"/>
              <a:ext cx="1675551" cy="2759109"/>
              <a:chOff x="8940955" y="948732"/>
              <a:chExt cx="1675551" cy="2759109"/>
            </a:xfrm>
          </p:grpSpPr>
          <p:sp>
            <p:nvSpPr>
              <p:cNvPr id="195" name="Retângulo 194"/>
              <p:cNvSpPr/>
              <p:nvPr/>
            </p:nvSpPr>
            <p:spPr>
              <a:xfrm>
                <a:off x="8940955" y="1305138"/>
                <a:ext cx="1675551" cy="240270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Retângulo 192"/>
              <p:cNvSpPr/>
              <p:nvPr/>
            </p:nvSpPr>
            <p:spPr>
              <a:xfrm>
                <a:off x="9037278" y="2623728"/>
                <a:ext cx="1486989" cy="9530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C</a:t>
                </a:r>
              </a:p>
            </p:txBody>
          </p:sp>
          <p:sp>
            <p:nvSpPr>
              <p:cNvPr id="194" name="Retângulo 193"/>
              <p:cNvSpPr/>
              <p:nvPr/>
            </p:nvSpPr>
            <p:spPr>
              <a:xfrm>
                <a:off x="9037278" y="1463861"/>
                <a:ext cx="1486989" cy="9530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Servidor HTTP (node.js)</a:t>
                </a:r>
              </a:p>
            </p:txBody>
          </p:sp>
          <p:sp>
            <p:nvSpPr>
              <p:cNvPr id="196" name="CaixaDeTexto 195"/>
              <p:cNvSpPr txBox="1"/>
              <p:nvPr/>
            </p:nvSpPr>
            <p:spPr>
              <a:xfrm>
                <a:off x="9158895" y="948732"/>
                <a:ext cx="1370452" cy="369332"/>
              </a:xfrm>
              <a:prstGeom prst="rect">
                <a:avLst/>
              </a:prstGeom>
              <a:noFill/>
            </p:spPr>
            <p:txBody>
              <a:bodyPr wrap="square" rtlCol="0">
                <a:spAutoFit/>
              </a:bodyPr>
              <a:lstStyle/>
              <a:p>
                <a:r>
                  <a:rPr lang="pt-BR" dirty="0"/>
                  <a:t>ARM CPU</a:t>
                </a:r>
              </a:p>
            </p:txBody>
          </p:sp>
        </p:grpSp>
        <p:sp>
          <p:nvSpPr>
            <p:cNvPr id="192" name="CaixaDeTexto 191"/>
            <p:cNvSpPr txBox="1"/>
            <p:nvPr/>
          </p:nvSpPr>
          <p:spPr>
            <a:xfrm>
              <a:off x="7758266" y="2834114"/>
              <a:ext cx="1207266" cy="296137"/>
            </a:xfrm>
            <a:prstGeom prst="rect">
              <a:avLst/>
            </a:prstGeom>
            <a:noFill/>
          </p:spPr>
          <p:txBody>
            <a:bodyPr wrap="square" rtlCol="0">
              <a:spAutoFit/>
            </a:bodyPr>
            <a:lstStyle/>
            <a:p>
              <a:r>
                <a:rPr lang="pt-BR" sz="1200" dirty="0"/>
                <a:t>OCP</a:t>
              </a:r>
            </a:p>
          </p:txBody>
        </p:sp>
      </p:grpSp>
      <p:sp>
        <p:nvSpPr>
          <p:cNvPr id="189" name="CaixaDeTexto 188"/>
          <p:cNvSpPr txBox="1"/>
          <p:nvPr/>
        </p:nvSpPr>
        <p:spPr>
          <a:xfrm rot="5400000">
            <a:off x="10786313" y="3022438"/>
            <a:ext cx="1314518" cy="369332"/>
          </a:xfrm>
          <a:prstGeom prst="rect">
            <a:avLst/>
          </a:prstGeom>
          <a:noFill/>
        </p:spPr>
        <p:txBody>
          <a:bodyPr wrap="square" rtlCol="0">
            <a:spAutoFit/>
          </a:bodyPr>
          <a:lstStyle/>
          <a:p>
            <a:pPr algn="ctr"/>
            <a:r>
              <a:rPr lang="pt-BR" dirty="0"/>
              <a:t>Socket.io</a:t>
            </a:r>
          </a:p>
        </p:txBody>
      </p:sp>
      <p:cxnSp>
        <p:nvCxnSpPr>
          <p:cNvPr id="190" name="Conector: Angulado 189"/>
          <p:cNvCxnSpPr>
            <a:cxnSpLocks/>
            <a:stCxn id="194" idx="3"/>
            <a:endCxn id="185" idx="1"/>
          </p:cNvCxnSpPr>
          <p:nvPr/>
        </p:nvCxnSpPr>
        <p:spPr>
          <a:xfrm>
            <a:off x="10522559" y="2664650"/>
            <a:ext cx="707383" cy="11759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CaixaDeTexto 222"/>
          <p:cNvSpPr txBox="1"/>
          <p:nvPr/>
        </p:nvSpPr>
        <p:spPr>
          <a:xfrm>
            <a:off x="23565" y="4734901"/>
            <a:ext cx="4283597" cy="2308324"/>
          </a:xfrm>
          <a:prstGeom prst="rect">
            <a:avLst/>
          </a:prstGeom>
          <a:noFill/>
        </p:spPr>
        <p:txBody>
          <a:bodyPr wrap="square" rtlCol="0">
            <a:spAutoFit/>
          </a:bodyPr>
          <a:lstStyle/>
          <a:p>
            <a:pPr marL="285750" indent="-285750">
              <a:buFont typeface="Arial" panose="020B0604020202020204" pitchFamily="34" charset="0"/>
              <a:buChar char="•"/>
            </a:pPr>
            <a:r>
              <a:rPr lang="pt-BR" dirty="0"/>
              <a:t>Oscilador  interno de 200Mhz por isso desabilitado (200 </a:t>
            </a:r>
            <a:r>
              <a:rPr lang="pt-BR" dirty="0" err="1"/>
              <a:t>Msamples</a:t>
            </a:r>
            <a:r>
              <a:rPr lang="pt-BR" dirty="0"/>
              <a:t>);</a:t>
            </a:r>
          </a:p>
          <a:p>
            <a:pPr marL="285750" indent="-285750">
              <a:buFont typeface="Arial" panose="020B0604020202020204" pitchFamily="34" charset="0"/>
              <a:buChar char="•"/>
            </a:pPr>
            <a:r>
              <a:rPr lang="pt-BR" dirty="0"/>
              <a:t>32 </a:t>
            </a:r>
            <a:r>
              <a:rPr lang="pt-BR" dirty="0" err="1"/>
              <a:t>Msample</a:t>
            </a:r>
            <a:r>
              <a:rPr lang="pt-BR" dirty="0"/>
              <a:t> com perda de amostras;</a:t>
            </a:r>
          </a:p>
          <a:p>
            <a:pPr marL="285750" indent="-285750">
              <a:buFont typeface="Arial" panose="020B0604020202020204" pitchFamily="34" charset="0"/>
              <a:buChar char="•"/>
            </a:pPr>
            <a:r>
              <a:rPr lang="pt-BR" dirty="0"/>
              <a:t>Acredita-se que pode chegar a 14-20 </a:t>
            </a:r>
            <a:r>
              <a:rPr lang="pt-BR" dirty="0" err="1"/>
              <a:t>Msample</a:t>
            </a:r>
            <a:r>
              <a:rPr lang="pt-BR" dirty="0"/>
              <a:t> sem perda de amostras (20Mbyte/s a 8bit);</a:t>
            </a:r>
          </a:p>
          <a:p>
            <a:pPr marL="285750" indent="-285750">
              <a:buFont typeface="Arial" panose="020B0604020202020204" pitchFamily="34" charset="0"/>
              <a:buChar char="•"/>
            </a:pPr>
            <a:endParaRPr lang="pt-BR" dirty="0"/>
          </a:p>
        </p:txBody>
      </p:sp>
      <p:cxnSp>
        <p:nvCxnSpPr>
          <p:cNvPr id="176" name="Conector de Seta Reta 175"/>
          <p:cNvCxnSpPr>
            <a:cxnSpLocks/>
          </p:cNvCxnSpPr>
          <p:nvPr/>
        </p:nvCxnSpPr>
        <p:spPr>
          <a:xfrm flipV="1">
            <a:off x="7262098" y="5195663"/>
            <a:ext cx="503349" cy="4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353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p:cNvSpPr/>
          <p:nvPr/>
        </p:nvSpPr>
        <p:spPr>
          <a:xfrm>
            <a:off x="4443622" y="1975824"/>
            <a:ext cx="2264475" cy="471543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p:cNvSpPr txBox="1"/>
          <p:nvPr/>
        </p:nvSpPr>
        <p:spPr>
          <a:xfrm>
            <a:off x="3671175" y="2876353"/>
            <a:ext cx="788136" cy="338554"/>
          </a:xfrm>
          <a:prstGeom prst="rect">
            <a:avLst/>
          </a:prstGeom>
          <a:noFill/>
        </p:spPr>
        <p:txBody>
          <a:bodyPr wrap="square" rtlCol="0">
            <a:spAutoFit/>
          </a:bodyPr>
          <a:lstStyle/>
          <a:p>
            <a:pPr algn="ctr"/>
            <a:r>
              <a:rPr lang="pt-BR" sz="1600" dirty="0"/>
              <a:t>MOSI</a:t>
            </a:r>
          </a:p>
        </p:txBody>
      </p:sp>
      <p:sp>
        <p:nvSpPr>
          <p:cNvPr id="14" name="CaixaDeTexto 13"/>
          <p:cNvSpPr txBox="1"/>
          <p:nvPr/>
        </p:nvSpPr>
        <p:spPr>
          <a:xfrm>
            <a:off x="3671175" y="3157318"/>
            <a:ext cx="788136" cy="338554"/>
          </a:xfrm>
          <a:prstGeom prst="rect">
            <a:avLst/>
          </a:prstGeom>
          <a:noFill/>
        </p:spPr>
        <p:txBody>
          <a:bodyPr wrap="square" rtlCol="0">
            <a:spAutoFit/>
          </a:bodyPr>
          <a:lstStyle/>
          <a:p>
            <a:pPr algn="ctr"/>
            <a:r>
              <a:rPr lang="pt-BR" sz="1600" dirty="0"/>
              <a:t>CLK</a:t>
            </a:r>
          </a:p>
        </p:txBody>
      </p:sp>
      <p:sp>
        <p:nvSpPr>
          <p:cNvPr id="12" name="CaixaDeTexto 11"/>
          <p:cNvSpPr txBox="1"/>
          <p:nvPr/>
        </p:nvSpPr>
        <p:spPr>
          <a:xfrm>
            <a:off x="3666327" y="2591629"/>
            <a:ext cx="788136" cy="338554"/>
          </a:xfrm>
          <a:prstGeom prst="rect">
            <a:avLst/>
          </a:prstGeom>
          <a:noFill/>
        </p:spPr>
        <p:txBody>
          <a:bodyPr wrap="square" rtlCol="0">
            <a:spAutoFit/>
          </a:bodyPr>
          <a:lstStyle/>
          <a:p>
            <a:pPr algn="ctr"/>
            <a:r>
              <a:rPr lang="pt-BR" sz="1600" dirty="0"/>
              <a:t>MISO</a:t>
            </a:r>
          </a:p>
        </p:txBody>
      </p:sp>
      <p:sp>
        <p:nvSpPr>
          <p:cNvPr id="11" name="CaixaDeTexto 10"/>
          <p:cNvSpPr txBox="1"/>
          <p:nvPr/>
        </p:nvSpPr>
        <p:spPr>
          <a:xfrm>
            <a:off x="3620948" y="2037933"/>
            <a:ext cx="888590" cy="584775"/>
          </a:xfrm>
          <a:prstGeom prst="rect">
            <a:avLst/>
          </a:prstGeom>
          <a:noFill/>
        </p:spPr>
        <p:txBody>
          <a:bodyPr wrap="square" rtlCol="0">
            <a:spAutoFit/>
          </a:bodyPr>
          <a:lstStyle/>
          <a:p>
            <a:pPr algn="ctr"/>
            <a:r>
              <a:rPr lang="pt-BR" sz="1600" i="1" dirty="0"/>
              <a:t>Chip </a:t>
            </a:r>
            <a:r>
              <a:rPr lang="pt-BR" sz="1600" i="1" dirty="0" err="1"/>
              <a:t>Select</a:t>
            </a:r>
            <a:endParaRPr lang="pt-BR" sz="1600" i="1" dirty="0"/>
          </a:p>
        </p:txBody>
      </p:sp>
      <p:sp>
        <p:nvSpPr>
          <p:cNvPr id="31" name="Retângulo 30"/>
          <p:cNvSpPr/>
          <p:nvPr/>
        </p:nvSpPr>
        <p:spPr>
          <a:xfrm>
            <a:off x="7845579" y="1806315"/>
            <a:ext cx="3277774" cy="49597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I/Os dedicadas como comunicação serial (SPI)</a:t>
            </a:r>
          </a:p>
        </p:txBody>
      </p:sp>
      <p:sp>
        <p:nvSpPr>
          <p:cNvPr id="89" name="Espaço Reservado para Número de Slide 88"/>
          <p:cNvSpPr>
            <a:spLocks noGrp="1"/>
          </p:cNvSpPr>
          <p:nvPr>
            <p:ph type="sldNum" sz="quarter" idx="12"/>
          </p:nvPr>
        </p:nvSpPr>
        <p:spPr/>
        <p:txBody>
          <a:bodyPr/>
          <a:lstStyle/>
          <a:p>
            <a:fld id="{D57F1E4F-1CFF-5643-939E-02111984F565}" type="slidenum">
              <a:rPr lang="en-US" smtClean="0"/>
              <a:t>14</a:t>
            </a:fld>
            <a:endParaRPr lang="en-US" dirty="0"/>
          </a:p>
        </p:txBody>
      </p:sp>
      <p:sp>
        <p:nvSpPr>
          <p:cNvPr id="5" name="Retângulo 4"/>
          <p:cNvSpPr/>
          <p:nvPr/>
        </p:nvSpPr>
        <p:spPr>
          <a:xfrm>
            <a:off x="10350136" y="2264335"/>
            <a:ext cx="445224" cy="665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p:cNvGrpSpPr/>
          <p:nvPr/>
        </p:nvGrpSpPr>
        <p:grpSpPr>
          <a:xfrm>
            <a:off x="1761666" y="2269343"/>
            <a:ext cx="2040927" cy="1221232"/>
            <a:chOff x="2972205" y="1878828"/>
            <a:chExt cx="2040927" cy="1221232"/>
          </a:xfrm>
        </p:grpSpPr>
        <p:grpSp>
          <p:nvGrpSpPr>
            <p:cNvPr id="45" name="Agrupar 44"/>
            <p:cNvGrpSpPr/>
            <p:nvPr/>
          </p:nvGrpSpPr>
          <p:grpSpPr>
            <a:xfrm>
              <a:off x="2972205" y="2190323"/>
              <a:ext cx="1807896" cy="909737"/>
              <a:chOff x="5387101" y="2105889"/>
              <a:chExt cx="1811029" cy="972591"/>
            </a:xfrm>
          </p:grpSpPr>
          <p:grpSp>
            <p:nvGrpSpPr>
              <p:cNvPr id="48" name="Agrupar 47"/>
              <p:cNvGrpSpPr/>
              <p:nvPr/>
            </p:nvGrpSpPr>
            <p:grpSpPr>
              <a:xfrm>
                <a:off x="5387101" y="2105890"/>
                <a:ext cx="1811029" cy="972590"/>
                <a:chOff x="5387101" y="2105890"/>
                <a:chExt cx="1811029" cy="972590"/>
              </a:xfrm>
            </p:grpSpPr>
            <p:sp>
              <p:nvSpPr>
                <p:cNvPr id="54" name="Retângulo 53"/>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Triângulo isósceles 54"/>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49" name="Conector reto 48"/>
              <p:cNvCxnSpPr>
                <a:stCxn id="55"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0" name="Conector reto 49"/>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1" name="Conector reto 50"/>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2" name="Conector reto 51"/>
              <p:cNvCxnSpPr>
                <a:stCxn id="55" idx="2"/>
                <a:endCxn id="55"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3" name="Conector reto 52"/>
              <p:cNvCxnSpPr>
                <a:stCxn id="55" idx="0"/>
                <a:endCxn id="55"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46" name="Retângulo 45"/>
            <p:cNvSpPr/>
            <p:nvPr/>
          </p:nvSpPr>
          <p:spPr>
            <a:xfrm>
              <a:off x="3492006" y="2305766"/>
              <a:ext cx="1286314" cy="646331"/>
            </a:xfrm>
            <a:prstGeom prst="rect">
              <a:avLst/>
            </a:prstGeom>
          </p:spPr>
          <p:txBody>
            <a:bodyPr wrap="none">
              <a:spAutoFit/>
            </a:bodyPr>
            <a:lstStyle/>
            <a:p>
              <a:pPr algn="ctr"/>
              <a:r>
                <a:rPr lang="pt-BR" dirty="0"/>
                <a:t>MCP3008</a:t>
              </a:r>
            </a:p>
            <a:p>
              <a:pPr algn="ctr"/>
              <a:r>
                <a:rPr lang="pt-BR" dirty="0"/>
                <a:t>SAR 10 BITS</a:t>
              </a:r>
            </a:p>
          </p:txBody>
        </p:sp>
        <p:sp>
          <p:nvSpPr>
            <p:cNvPr id="47" name="CaixaDeTexto 46"/>
            <p:cNvSpPr txBox="1"/>
            <p:nvPr/>
          </p:nvSpPr>
          <p:spPr>
            <a:xfrm>
              <a:off x="3982249" y="1878828"/>
              <a:ext cx="1030883" cy="345464"/>
            </a:xfrm>
            <a:prstGeom prst="rect">
              <a:avLst/>
            </a:prstGeom>
            <a:noFill/>
          </p:spPr>
          <p:txBody>
            <a:bodyPr wrap="square" rtlCol="0">
              <a:spAutoFit/>
            </a:bodyPr>
            <a:lstStyle/>
            <a:p>
              <a:r>
                <a:rPr lang="pt-BR" dirty="0"/>
                <a:t>ADC</a:t>
              </a:r>
            </a:p>
          </p:txBody>
        </p:sp>
      </p:grpSp>
      <p:grpSp>
        <p:nvGrpSpPr>
          <p:cNvPr id="7" name="Agrupar 6"/>
          <p:cNvGrpSpPr/>
          <p:nvPr/>
        </p:nvGrpSpPr>
        <p:grpSpPr>
          <a:xfrm>
            <a:off x="646111" y="2527373"/>
            <a:ext cx="981366" cy="1006519"/>
            <a:chOff x="309991" y="2131395"/>
            <a:chExt cx="981366" cy="1006519"/>
          </a:xfrm>
        </p:grpSpPr>
        <p:sp>
          <p:nvSpPr>
            <p:cNvPr id="43" name="Elipse 42"/>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44" name="Gráfico 43">
              <a:extLst/>
            </p:cNvPr>
            <p:cNvGraphicFramePr>
              <a:graphicFrameLocks/>
            </p:cNvGraphicFramePr>
            <p:nvPr>
              <p:extLst>
                <p:ext uri="{D42A27DB-BD31-4B8C-83A1-F6EECF244321}">
                  <p14:modId xmlns:p14="http://schemas.microsoft.com/office/powerpoint/2010/main" val="1181094873"/>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8" name="Conector de Seta Reta 7"/>
          <p:cNvCxnSpPr>
            <a:stCxn id="55" idx="0"/>
          </p:cNvCxnSpPr>
          <p:nvPr/>
        </p:nvCxnSpPr>
        <p:spPr>
          <a:xfrm flipH="1" flipV="1">
            <a:off x="1377486" y="3030632"/>
            <a:ext cx="384181" cy="5075"/>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5038939" y="1975824"/>
            <a:ext cx="1019175" cy="369332"/>
          </a:xfrm>
          <a:prstGeom prst="rect">
            <a:avLst/>
          </a:prstGeom>
          <a:noFill/>
        </p:spPr>
        <p:txBody>
          <a:bodyPr wrap="square" rtlCol="0">
            <a:spAutoFit/>
          </a:bodyPr>
          <a:lstStyle/>
          <a:p>
            <a:pPr algn="ctr"/>
            <a:r>
              <a:rPr lang="pt-BR" dirty="0"/>
              <a:t>PRU0</a:t>
            </a:r>
          </a:p>
        </p:txBody>
      </p:sp>
      <p:sp>
        <p:nvSpPr>
          <p:cNvPr id="16" name="Retângulo 15"/>
          <p:cNvSpPr/>
          <p:nvPr/>
        </p:nvSpPr>
        <p:spPr>
          <a:xfrm>
            <a:off x="4525668" y="3933815"/>
            <a:ext cx="2045718" cy="6381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RAM COMPARTILHADA</a:t>
            </a:r>
          </a:p>
        </p:txBody>
      </p:sp>
      <p:sp>
        <p:nvSpPr>
          <p:cNvPr id="17" name="Retângulo 16"/>
          <p:cNvSpPr/>
          <p:nvPr/>
        </p:nvSpPr>
        <p:spPr>
          <a:xfrm>
            <a:off x="4530783" y="4763001"/>
            <a:ext cx="2038583" cy="15525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Gera o </a:t>
            </a:r>
            <a:r>
              <a:rPr lang="pt-BR" i="1" dirty="0" err="1"/>
              <a:t>clock</a:t>
            </a:r>
            <a:r>
              <a:rPr lang="pt-BR" dirty="0"/>
              <a:t> de referência</a:t>
            </a:r>
            <a:endParaRPr lang="pt-BR" i="1" dirty="0"/>
          </a:p>
        </p:txBody>
      </p:sp>
      <p:sp>
        <p:nvSpPr>
          <p:cNvPr id="18" name="CaixaDeTexto 17"/>
          <p:cNvSpPr txBox="1"/>
          <p:nvPr/>
        </p:nvSpPr>
        <p:spPr>
          <a:xfrm>
            <a:off x="5038938" y="6321921"/>
            <a:ext cx="1019175" cy="369332"/>
          </a:xfrm>
          <a:prstGeom prst="rect">
            <a:avLst/>
          </a:prstGeom>
          <a:noFill/>
        </p:spPr>
        <p:txBody>
          <a:bodyPr wrap="square" rtlCol="0">
            <a:spAutoFit/>
          </a:bodyPr>
          <a:lstStyle/>
          <a:p>
            <a:pPr algn="ctr"/>
            <a:r>
              <a:rPr lang="pt-BR" dirty="0"/>
              <a:t>PRU1</a:t>
            </a:r>
          </a:p>
        </p:txBody>
      </p:sp>
      <p:sp>
        <p:nvSpPr>
          <p:cNvPr id="20" name="CaixaDeTexto 19"/>
          <p:cNvSpPr txBox="1"/>
          <p:nvPr/>
        </p:nvSpPr>
        <p:spPr>
          <a:xfrm>
            <a:off x="5066271" y="1629885"/>
            <a:ext cx="1019175" cy="369332"/>
          </a:xfrm>
          <a:prstGeom prst="rect">
            <a:avLst/>
          </a:prstGeom>
          <a:noFill/>
        </p:spPr>
        <p:txBody>
          <a:bodyPr wrap="square" rtlCol="0">
            <a:spAutoFit/>
          </a:bodyPr>
          <a:lstStyle/>
          <a:p>
            <a:pPr algn="ctr"/>
            <a:r>
              <a:rPr lang="pt-BR" dirty="0"/>
              <a:t>PRUSS</a:t>
            </a:r>
          </a:p>
        </p:txBody>
      </p:sp>
      <p:sp>
        <p:nvSpPr>
          <p:cNvPr id="21" name="CaixaDeTexto 20"/>
          <p:cNvSpPr txBox="1"/>
          <p:nvPr/>
        </p:nvSpPr>
        <p:spPr>
          <a:xfrm>
            <a:off x="587794" y="2396899"/>
            <a:ext cx="864779" cy="372256"/>
          </a:xfrm>
          <a:prstGeom prst="rect">
            <a:avLst/>
          </a:prstGeom>
          <a:noFill/>
        </p:spPr>
        <p:txBody>
          <a:bodyPr wrap="square" rtlCol="0">
            <a:spAutoFit/>
          </a:bodyPr>
          <a:lstStyle/>
          <a:p>
            <a:pPr algn="ctr"/>
            <a:r>
              <a:rPr lang="pt-BR" dirty="0"/>
              <a:t>Sinal</a:t>
            </a:r>
          </a:p>
        </p:txBody>
      </p:sp>
      <p:cxnSp>
        <p:nvCxnSpPr>
          <p:cNvPr id="23" name="Conector: Angulado 22"/>
          <p:cNvCxnSpPr>
            <a:cxnSpLocks/>
            <a:stCxn id="17" idx="3"/>
            <a:endCxn id="16" idx="3"/>
          </p:cNvCxnSpPr>
          <p:nvPr/>
        </p:nvCxnSpPr>
        <p:spPr>
          <a:xfrm flipV="1">
            <a:off x="6569366" y="4252903"/>
            <a:ext cx="2020" cy="1286386"/>
          </a:xfrm>
          <a:prstGeom prst="bentConnector3">
            <a:avLst>
              <a:gd name="adj1" fmla="val 114168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do 23"/>
          <p:cNvCxnSpPr>
            <a:cxnSpLocks/>
          </p:cNvCxnSpPr>
          <p:nvPr/>
        </p:nvCxnSpPr>
        <p:spPr>
          <a:xfrm flipH="1" flipV="1">
            <a:off x="6569366" y="2862780"/>
            <a:ext cx="2020" cy="1207272"/>
          </a:xfrm>
          <a:prstGeom prst="bentConnector3">
            <a:avLst>
              <a:gd name="adj1" fmla="val -113168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cxnSpLocks/>
            <a:endCxn id="35" idx="1"/>
          </p:cNvCxnSpPr>
          <p:nvPr/>
        </p:nvCxnSpPr>
        <p:spPr>
          <a:xfrm flipV="1">
            <a:off x="6464300" y="2564158"/>
            <a:ext cx="1593170" cy="12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p:cNvSpPr txBox="1"/>
          <p:nvPr/>
        </p:nvSpPr>
        <p:spPr>
          <a:xfrm>
            <a:off x="8353634" y="2399823"/>
            <a:ext cx="1700928" cy="369332"/>
          </a:xfrm>
          <a:prstGeom prst="rect">
            <a:avLst/>
          </a:prstGeom>
          <a:noFill/>
        </p:spPr>
        <p:txBody>
          <a:bodyPr wrap="square" rtlCol="0">
            <a:spAutoFit/>
          </a:bodyPr>
          <a:lstStyle/>
          <a:p>
            <a:pPr algn="ctr"/>
            <a:r>
              <a:rPr lang="pt-BR" dirty="0"/>
              <a:t>RAM</a:t>
            </a:r>
          </a:p>
        </p:txBody>
      </p:sp>
      <p:cxnSp>
        <p:nvCxnSpPr>
          <p:cNvPr id="27" name="Conector de Seta Reta 26"/>
          <p:cNvCxnSpPr>
            <a:cxnSpLocks/>
            <a:stCxn id="34" idx="2"/>
            <a:endCxn id="22" idx="0"/>
          </p:cNvCxnSpPr>
          <p:nvPr/>
        </p:nvCxnSpPr>
        <p:spPr>
          <a:xfrm flipH="1">
            <a:off x="9204097" y="2976671"/>
            <a:ext cx="1181" cy="334634"/>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8" name="Conector: Angulado 27"/>
          <p:cNvCxnSpPr>
            <a:cxnSpLocks/>
          </p:cNvCxnSpPr>
          <p:nvPr/>
        </p:nvCxnSpPr>
        <p:spPr>
          <a:xfrm rot="10800000">
            <a:off x="6569367" y="2761408"/>
            <a:ext cx="1456275" cy="703133"/>
          </a:xfrm>
          <a:prstGeom prst="bentConnector3">
            <a:avLst>
              <a:gd name="adj1" fmla="val 7404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do 28"/>
          <p:cNvCxnSpPr>
            <a:cxnSpLocks/>
          </p:cNvCxnSpPr>
          <p:nvPr/>
        </p:nvCxnSpPr>
        <p:spPr>
          <a:xfrm rot="10800000" flipV="1">
            <a:off x="6569366" y="3814424"/>
            <a:ext cx="1488102" cy="1861049"/>
          </a:xfrm>
          <a:prstGeom prst="bentConnector3">
            <a:avLst>
              <a:gd name="adj1" fmla="val 722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CaixaDeTexto 29"/>
          <p:cNvSpPr txBox="1"/>
          <p:nvPr/>
        </p:nvSpPr>
        <p:spPr>
          <a:xfrm>
            <a:off x="6832829" y="2883584"/>
            <a:ext cx="1118694" cy="523220"/>
          </a:xfrm>
          <a:prstGeom prst="rect">
            <a:avLst/>
          </a:prstGeom>
          <a:noFill/>
        </p:spPr>
        <p:txBody>
          <a:bodyPr wrap="square" rtlCol="0">
            <a:spAutoFit/>
          </a:bodyPr>
          <a:lstStyle/>
          <a:p>
            <a:pPr algn="ctr"/>
            <a:r>
              <a:rPr lang="pt-BR" sz="1400" dirty="0"/>
              <a:t>Carrega (.bin)</a:t>
            </a:r>
          </a:p>
        </p:txBody>
      </p:sp>
      <p:sp>
        <p:nvSpPr>
          <p:cNvPr id="32" name="CaixaDeTexto 31"/>
          <p:cNvSpPr txBox="1"/>
          <p:nvPr/>
        </p:nvSpPr>
        <p:spPr>
          <a:xfrm>
            <a:off x="8343692" y="1436984"/>
            <a:ext cx="2451668" cy="369332"/>
          </a:xfrm>
          <a:prstGeom prst="rect">
            <a:avLst/>
          </a:prstGeom>
          <a:noFill/>
        </p:spPr>
        <p:txBody>
          <a:bodyPr wrap="square" rtlCol="0">
            <a:spAutoFit/>
          </a:bodyPr>
          <a:lstStyle/>
          <a:p>
            <a:pPr algn="ctr"/>
            <a:r>
              <a:rPr lang="pt-BR" dirty="0"/>
              <a:t>Ambiente Linux</a:t>
            </a:r>
          </a:p>
        </p:txBody>
      </p:sp>
      <p:sp>
        <p:nvSpPr>
          <p:cNvPr id="33" name="Retângulo 32"/>
          <p:cNvSpPr/>
          <p:nvPr/>
        </p:nvSpPr>
        <p:spPr>
          <a:xfrm>
            <a:off x="8076255" y="4180244"/>
            <a:ext cx="2293257" cy="109660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Converte os dados da RAM em texto .</a:t>
            </a:r>
            <a:r>
              <a:rPr lang="pt-BR" dirty="0" err="1"/>
              <a:t>csv</a:t>
            </a:r>
            <a:br>
              <a:rPr lang="pt-BR" dirty="0"/>
            </a:br>
            <a:r>
              <a:rPr lang="pt-BR" dirty="0"/>
              <a:t>(em C)</a:t>
            </a:r>
          </a:p>
        </p:txBody>
      </p:sp>
      <p:sp>
        <p:nvSpPr>
          <p:cNvPr id="34" name="Retângulo 33"/>
          <p:cNvSpPr/>
          <p:nvPr/>
        </p:nvSpPr>
        <p:spPr>
          <a:xfrm>
            <a:off x="8058649" y="2576748"/>
            <a:ext cx="2293257" cy="399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Conector: Angulado 35"/>
          <p:cNvCxnSpPr>
            <a:cxnSpLocks/>
            <a:endCxn id="33" idx="3"/>
          </p:cNvCxnSpPr>
          <p:nvPr/>
        </p:nvCxnSpPr>
        <p:spPr>
          <a:xfrm rot="5400000">
            <a:off x="9273576" y="3463159"/>
            <a:ext cx="2361327" cy="1694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tângulo 36"/>
          <p:cNvSpPr/>
          <p:nvPr/>
        </p:nvSpPr>
        <p:spPr>
          <a:xfrm>
            <a:off x="8076254" y="5565524"/>
            <a:ext cx="2293257" cy="106596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Converte os dados em gráfico - PDF (</a:t>
            </a:r>
            <a:r>
              <a:rPr lang="pt-BR" dirty="0" err="1"/>
              <a:t>Bash</a:t>
            </a:r>
            <a:r>
              <a:rPr lang="pt-BR" dirty="0"/>
              <a:t>)</a:t>
            </a:r>
          </a:p>
        </p:txBody>
      </p:sp>
      <p:sp>
        <p:nvSpPr>
          <p:cNvPr id="35" name="Retângulo 34"/>
          <p:cNvSpPr/>
          <p:nvPr/>
        </p:nvSpPr>
        <p:spPr>
          <a:xfrm>
            <a:off x="8057470" y="2117561"/>
            <a:ext cx="2738480" cy="89319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Salva os dados na RAM</a:t>
            </a:r>
          </a:p>
        </p:txBody>
      </p:sp>
      <p:cxnSp>
        <p:nvCxnSpPr>
          <p:cNvPr id="38" name="Conector de Seta Reta 37"/>
          <p:cNvCxnSpPr>
            <a:cxnSpLocks/>
            <a:stCxn id="33" idx="2"/>
            <a:endCxn id="37" idx="0"/>
          </p:cNvCxnSpPr>
          <p:nvPr/>
        </p:nvCxnSpPr>
        <p:spPr>
          <a:xfrm flipH="1">
            <a:off x="9222883" y="5276853"/>
            <a:ext cx="1" cy="28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CaixaDeTexto 86"/>
          <p:cNvSpPr txBox="1"/>
          <p:nvPr/>
        </p:nvSpPr>
        <p:spPr>
          <a:xfrm>
            <a:off x="587794" y="3814424"/>
            <a:ext cx="3214799" cy="2585323"/>
          </a:xfrm>
          <a:prstGeom prst="rect">
            <a:avLst/>
          </a:prstGeom>
          <a:noFill/>
        </p:spPr>
        <p:txBody>
          <a:bodyPr wrap="square" rtlCol="0">
            <a:spAutoFit/>
          </a:bodyPr>
          <a:lstStyle/>
          <a:p>
            <a:pPr marL="285750" indent="-285750">
              <a:buFont typeface="Arial" panose="020B0604020202020204" pitchFamily="34" charset="0"/>
              <a:buChar char="•"/>
            </a:pPr>
            <a:r>
              <a:rPr lang="pt-BR" dirty="0"/>
              <a:t>Usa menos portas que o paralela (3 + n° de ADC);</a:t>
            </a:r>
          </a:p>
          <a:p>
            <a:pPr marL="285750" indent="-285750">
              <a:buFont typeface="Arial" panose="020B0604020202020204" pitchFamily="34" charset="0"/>
              <a:buChar char="•"/>
            </a:pPr>
            <a:r>
              <a:rPr lang="pt-BR" dirty="0"/>
              <a:t>Foi testado com o MCP3008 (100 </a:t>
            </a:r>
            <a:r>
              <a:rPr lang="pt-BR" dirty="0" err="1"/>
              <a:t>kSample</a:t>
            </a:r>
            <a:r>
              <a:rPr lang="pt-BR" dirty="0"/>
              <a:t>);</a:t>
            </a:r>
          </a:p>
          <a:p>
            <a:pPr marL="285750" indent="-285750">
              <a:buFont typeface="Arial" panose="020B0604020202020204" pitchFamily="34" charset="0"/>
              <a:buChar char="•"/>
            </a:pPr>
            <a:r>
              <a:rPr lang="pt-BR" dirty="0"/>
              <a:t>Pode chegar a 1Msample(com o ADS7883);</a:t>
            </a:r>
          </a:p>
          <a:p>
            <a:pPr marL="285750" indent="-285750">
              <a:buFont typeface="Arial" panose="020B0604020202020204" pitchFamily="34" charset="0"/>
              <a:buChar char="•"/>
            </a:pPr>
            <a:endParaRPr lang="pt-BR" dirty="0"/>
          </a:p>
        </p:txBody>
      </p:sp>
      <p:grpSp>
        <p:nvGrpSpPr>
          <p:cNvPr id="10" name="Agrupar 9"/>
          <p:cNvGrpSpPr/>
          <p:nvPr/>
        </p:nvGrpSpPr>
        <p:grpSpPr>
          <a:xfrm>
            <a:off x="3559604" y="2614807"/>
            <a:ext cx="966064" cy="829186"/>
            <a:chOff x="3317933" y="3934939"/>
            <a:chExt cx="966064" cy="829186"/>
          </a:xfrm>
        </p:grpSpPr>
        <p:cxnSp>
          <p:nvCxnSpPr>
            <p:cNvPr id="39" name="Conector de Seta Reta 38"/>
            <p:cNvCxnSpPr/>
            <p:nvPr/>
          </p:nvCxnSpPr>
          <p:spPr>
            <a:xfrm flipH="1">
              <a:off x="3317933" y="3934939"/>
              <a:ext cx="96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p:cNvCxnSpPr/>
            <p:nvPr/>
          </p:nvCxnSpPr>
          <p:spPr>
            <a:xfrm flipH="1">
              <a:off x="3317933" y="4211334"/>
              <a:ext cx="966064"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Conector de Seta Reta 40"/>
            <p:cNvCxnSpPr/>
            <p:nvPr/>
          </p:nvCxnSpPr>
          <p:spPr>
            <a:xfrm flipH="1">
              <a:off x="3317933" y="4487729"/>
              <a:ext cx="96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p:cNvCxnSpPr/>
            <p:nvPr/>
          </p:nvCxnSpPr>
          <p:spPr>
            <a:xfrm flipH="1">
              <a:off x="3317933" y="4764125"/>
              <a:ext cx="96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tângulo 8"/>
          <p:cNvSpPr/>
          <p:nvPr/>
        </p:nvSpPr>
        <p:spPr>
          <a:xfrm>
            <a:off x="4530783" y="2269343"/>
            <a:ext cx="2038583" cy="15525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Comunicação SPI com MCP3008</a:t>
            </a:r>
            <a:endParaRPr lang="pt-BR" dirty="0"/>
          </a:p>
        </p:txBody>
      </p:sp>
      <p:sp>
        <p:nvSpPr>
          <p:cNvPr id="22" name="Retângulo 21"/>
          <p:cNvSpPr/>
          <p:nvPr/>
        </p:nvSpPr>
        <p:spPr>
          <a:xfrm>
            <a:off x="8057468" y="3311305"/>
            <a:ext cx="2293257" cy="73387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(Em C)</a:t>
            </a:r>
          </a:p>
        </p:txBody>
      </p:sp>
    </p:spTree>
    <p:extLst>
      <p:ext uri="{BB962C8B-B14F-4D97-AF65-F5344CB8AC3E}">
        <p14:creationId xmlns:p14="http://schemas.microsoft.com/office/powerpoint/2010/main" val="2585136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p:cNvSpPr txBox="1"/>
          <p:nvPr/>
        </p:nvSpPr>
        <p:spPr>
          <a:xfrm>
            <a:off x="3564718" y="2666376"/>
            <a:ext cx="732491" cy="369332"/>
          </a:xfrm>
          <a:prstGeom prst="rect">
            <a:avLst/>
          </a:prstGeom>
          <a:noFill/>
        </p:spPr>
        <p:txBody>
          <a:bodyPr wrap="square" rtlCol="0">
            <a:spAutoFit/>
          </a:bodyPr>
          <a:lstStyle/>
          <a:p>
            <a:pPr algn="ctr"/>
            <a:r>
              <a:rPr lang="pt-BR" dirty="0"/>
              <a:t>OCP</a:t>
            </a:r>
          </a:p>
        </p:txBody>
      </p:sp>
      <p:cxnSp>
        <p:nvCxnSpPr>
          <p:cNvPr id="13" name="Conector de Seta Reta 12"/>
          <p:cNvCxnSpPr>
            <a:cxnSpLocks/>
            <a:stCxn id="37" idx="0"/>
            <a:endCxn id="12" idx="1"/>
          </p:cNvCxnSpPr>
          <p:nvPr/>
        </p:nvCxnSpPr>
        <p:spPr>
          <a:xfrm flipV="1">
            <a:off x="1761667" y="3019446"/>
            <a:ext cx="2535543" cy="16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tângulo 20"/>
          <p:cNvSpPr/>
          <p:nvPr/>
        </p:nvSpPr>
        <p:spPr>
          <a:xfrm>
            <a:off x="6227119" y="1973943"/>
            <a:ext cx="4266710" cy="413657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Cantos Arredondados 5"/>
          <p:cNvSpPr/>
          <p:nvPr/>
        </p:nvSpPr>
        <p:spPr>
          <a:xfrm>
            <a:off x="1452573" y="1509486"/>
            <a:ext cx="9229941" cy="4831679"/>
          </a:xfrm>
          <a:prstGeom prst="roundRect">
            <a:avLst>
              <a:gd name="adj" fmla="val 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o ADC interno </a:t>
            </a:r>
          </a:p>
        </p:txBody>
      </p:sp>
      <p:sp>
        <p:nvSpPr>
          <p:cNvPr id="41" name="Espaço Reservado para Número de Slide 40"/>
          <p:cNvSpPr>
            <a:spLocks noGrp="1"/>
          </p:cNvSpPr>
          <p:nvPr>
            <p:ph type="sldNum" sz="quarter" idx="12"/>
          </p:nvPr>
        </p:nvSpPr>
        <p:spPr/>
        <p:txBody>
          <a:bodyPr/>
          <a:lstStyle/>
          <a:p>
            <a:fld id="{D57F1E4F-1CFF-5643-939E-02111984F565}" type="slidenum">
              <a:rPr lang="en-US" smtClean="0"/>
              <a:t>15</a:t>
            </a:fld>
            <a:endParaRPr lang="en-US" dirty="0"/>
          </a:p>
        </p:txBody>
      </p:sp>
      <p:grpSp>
        <p:nvGrpSpPr>
          <p:cNvPr id="8" name="Agrupar 7"/>
          <p:cNvGrpSpPr/>
          <p:nvPr/>
        </p:nvGrpSpPr>
        <p:grpSpPr>
          <a:xfrm>
            <a:off x="1761666" y="2269343"/>
            <a:ext cx="2040927" cy="1221232"/>
            <a:chOff x="2972205" y="1878828"/>
            <a:chExt cx="2040927" cy="1221232"/>
          </a:xfrm>
        </p:grpSpPr>
        <p:grpSp>
          <p:nvGrpSpPr>
            <p:cNvPr id="27" name="Agrupar 26"/>
            <p:cNvGrpSpPr/>
            <p:nvPr/>
          </p:nvGrpSpPr>
          <p:grpSpPr>
            <a:xfrm>
              <a:off x="2972205" y="2190323"/>
              <a:ext cx="1807896" cy="909737"/>
              <a:chOff x="5387101" y="2105889"/>
              <a:chExt cx="1811029" cy="972591"/>
            </a:xfrm>
          </p:grpSpPr>
          <p:grpSp>
            <p:nvGrpSpPr>
              <p:cNvPr id="30" name="Agrupar 29"/>
              <p:cNvGrpSpPr/>
              <p:nvPr/>
            </p:nvGrpSpPr>
            <p:grpSpPr>
              <a:xfrm>
                <a:off x="5387101" y="2105890"/>
                <a:ext cx="1811029" cy="972590"/>
                <a:chOff x="5387101" y="2105890"/>
                <a:chExt cx="1811029" cy="972590"/>
              </a:xfrm>
            </p:grpSpPr>
            <p:sp>
              <p:nvSpPr>
                <p:cNvPr id="36" name="Retângulo 35"/>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Triângulo isósceles 36"/>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31" name="Conector reto 30"/>
              <p:cNvCxnSpPr>
                <a:stCxn id="37"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2" name="Conector reto 31"/>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3" name="Conector reto 32"/>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4" name="Conector reto 33"/>
              <p:cNvCxnSpPr>
                <a:stCxn id="37" idx="2"/>
                <a:endCxn id="37"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5" name="Conector reto 34"/>
              <p:cNvCxnSpPr>
                <a:stCxn id="37" idx="0"/>
                <a:endCxn id="37"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28" name="Retângulo 27"/>
            <p:cNvSpPr/>
            <p:nvPr/>
          </p:nvSpPr>
          <p:spPr>
            <a:xfrm>
              <a:off x="3793564" y="2167266"/>
              <a:ext cx="923651" cy="923330"/>
            </a:xfrm>
            <a:prstGeom prst="rect">
              <a:avLst/>
            </a:prstGeom>
          </p:spPr>
          <p:txBody>
            <a:bodyPr wrap="none">
              <a:spAutoFit/>
            </a:bodyPr>
            <a:lstStyle/>
            <a:p>
              <a:pPr algn="ctr"/>
              <a:r>
                <a:rPr lang="pt-BR" dirty="0"/>
                <a:t>SAR </a:t>
              </a:r>
            </a:p>
            <a:p>
              <a:pPr algn="ctr"/>
              <a:r>
                <a:rPr lang="pt-BR" dirty="0"/>
                <a:t>12 bits</a:t>
              </a:r>
            </a:p>
            <a:p>
              <a:pPr algn="ctr"/>
              <a:r>
                <a:rPr lang="pt-BR" dirty="0"/>
                <a:t>200khz</a:t>
              </a:r>
            </a:p>
          </p:txBody>
        </p:sp>
        <p:sp>
          <p:nvSpPr>
            <p:cNvPr id="29" name="CaixaDeTexto 28"/>
            <p:cNvSpPr txBox="1"/>
            <p:nvPr/>
          </p:nvSpPr>
          <p:spPr>
            <a:xfrm>
              <a:off x="3982249" y="1878828"/>
              <a:ext cx="1030883" cy="345464"/>
            </a:xfrm>
            <a:prstGeom prst="rect">
              <a:avLst/>
            </a:prstGeom>
            <a:noFill/>
          </p:spPr>
          <p:txBody>
            <a:bodyPr wrap="square" rtlCol="0">
              <a:spAutoFit/>
            </a:bodyPr>
            <a:lstStyle/>
            <a:p>
              <a:r>
                <a:rPr lang="pt-BR" dirty="0"/>
                <a:t>ADC</a:t>
              </a:r>
            </a:p>
          </p:txBody>
        </p:sp>
      </p:grpSp>
      <p:grpSp>
        <p:nvGrpSpPr>
          <p:cNvPr id="9" name="Agrupar 8"/>
          <p:cNvGrpSpPr/>
          <p:nvPr/>
        </p:nvGrpSpPr>
        <p:grpSpPr>
          <a:xfrm>
            <a:off x="646111" y="2527373"/>
            <a:ext cx="981366" cy="1006519"/>
            <a:chOff x="309991" y="2131395"/>
            <a:chExt cx="981366" cy="1006519"/>
          </a:xfrm>
        </p:grpSpPr>
        <p:sp>
          <p:nvSpPr>
            <p:cNvPr id="25" name="Elipse 24"/>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26" name="Gráfico 25">
              <a:extLst/>
            </p:cNvPr>
            <p:cNvGraphicFramePr>
              <a:graphicFrameLocks/>
            </p:cNvGraphicFramePr>
            <p:nvPr>
              <p:extLst>
                <p:ext uri="{D42A27DB-BD31-4B8C-83A1-F6EECF244321}">
                  <p14:modId xmlns:p14="http://schemas.microsoft.com/office/powerpoint/2010/main" val="966289365"/>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sp>
        <p:nvSpPr>
          <p:cNvPr id="10" name="CaixaDeTexto 9"/>
          <p:cNvSpPr txBox="1"/>
          <p:nvPr/>
        </p:nvSpPr>
        <p:spPr>
          <a:xfrm>
            <a:off x="587794" y="2396899"/>
            <a:ext cx="864779" cy="372256"/>
          </a:xfrm>
          <a:prstGeom prst="rect">
            <a:avLst/>
          </a:prstGeom>
          <a:noFill/>
        </p:spPr>
        <p:txBody>
          <a:bodyPr wrap="square" rtlCol="0">
            <a:spAutoFit/>
          </a:bodyPr>
          <a:lstStyle/>
          <a:p>
            <a:pPr algn="ctr"/>
            <a:r>
              <a:rPr lang="pt-BR" dirty="0"/>
              <a:t>Sinal</a:t>
            </a:r>
          </a:p>
        </p:txBody>
      </p:sp>
      <p:cxnSp>
        <p:nvCxnSpPr>
          <p:cNvPr id="11" name="Conector de Seta Reta 10"/>
          <p:cNvCxnSpPr>
            <a:cxnSpLocks/>
            <a:stCxn id="37" idx="0"/>
          </p:cNvCxnSpPr>
          <p:nvPr/>
        </p:nvCxnSpPr>
        <p:spPr>
          <a:xfrm flipH="1" flipV="1">
            <a:off x="1377486" y="3035706"/>
            <a:ext cx="384181" cy="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Retângulo 11"/>
          <p:cNvSpPr/>
          <p:nvPr/>
        </p:nvSpPr>
        <p:spPr>
          <a:xfrm>
            <a:off x="4297210" y="2224957"/>
            <a:ext cx="1654629"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PRU0</a:t>
            </a:r>
          </a:p>
        </p:txBody>
      </p:sp>
      <p:sp>
        <p:nvSpPr>
          <p:cNvPr id="15" name="Retângulo 14"/>
          <p:cNvSpPr/>
          <p:nvPr/>
        </p:nvSpPr>
        <p:spPr>
          <a:xfrm>
            <a:off x="6502400" y="2224957"/>
            <a:ext cx="1596571"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(em C)</a:t>
            </a:r>
          </a:p>
        </p:txBody>
      </p:sp>
      <p:cxnSp>
        <p:nvCxnSpPr>
          <p:cNvPr id="16" name="Conector de Seta Reta 15"/>
          <p:cNvCxnSpPr>
            <a:stCxn id="12" idx="3"/>
            <a:endCxn id="15" idx="1"/>
          </p:cNvCxnSpPr>
          <p:nvPr/>
        </p:nvCxnSpPr>
        <p:spPr>
          <a:xfrm>
            <a:off x="5951839" y="3019446"/>
            <a:ext cx="55056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tângulo 16"/>
          <p:cNvSpPr/>
          <p:nvPr/>
        </p:nvSpPr>
        <p:spPr>
          <a:xfrm>
            <a:off x="6502399" y="4285985"/>
            <a:ext cx="1596571"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Módulo Python</a:t>
            </a:r>
            <a:br>
              <a:rPr lang="pt-BR" dirty="0"/>
            </a:br>
            <a:r>
              <a:rPr lang="pt-BR" dirty="0"/>
              <a:t>(API)</a:t>
            </a:r>
          </a:p>
        </p:txBody>
      </p:sp>
      <p:cxnSp>
        <p:nvCxnSpPr>
          <p:cNvPr id="18" name="Conector de Seta Reta 17"/>
          <p:cNvCxnSpPr>
            <a:stCxn id="15" idx="2"/>
            <a:endCxn id="17" idx="0"/>
          </p:cNvCxnSpPr>
          <p:nvPr/>
        </p:nvCxnSpPr>
        <p:spPr>
          <a:xfrm flipH="1">
            <a:off x="7300685" y="3813935"/>
            <a:ext cx="1" cy="4720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8505372" y="4285985"/>
            <a:ext cx="1731932"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Python</a:t>
            </a:r>
            <a:br>
              <a:rPr lang="pt-BR" dirty="0"/>
            </a:br>
            <a:r>
              <a:rPr lang="pt-BR" dirty="0"/>
              <a:t>(Modo osciloscópio)</a:t>
            </a:r>
          </a:p>
        </p:txBody>
      </p:sp>
      <p:cxnSp>
        <p:nvCxnSpPr>
          <p:cNvPr id="20" name="Conector de Seta Reta 19"/>
          <p:cNvCxnSpPr>
            <a:cxnSpLocks/>
            <a:stCxn id="17" idx="3"/>
            <a:endCxn id="19" idx="1"/>
          </p:cNvCxnSpPr>
          <p:nvPr/>
        </p:nvCxnSpPr>
        <p:spPr>
          <a:xfrm>
            <a:off x="8098970" y="5080474"/>
            <a:ext cx="4064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aixaDeTexto 21"/>
          <p:cNvSpPr txBox="1"/>
          <p:nvPr/>
        </p:nvSpPr>
        <p:spPr>
          <a:xfrm>
            <a:off x="6952588" y="1652077"/>
            <a:ext cx="2815772" cy="369332"/>
          </a:xfrm>
          <a:prstGeom prst="rect">
            <a:avLst/>
          </a:prstGeom>
          <a:noFill/>
        </p:spPr>
        <p:txBody>
          <a:bodyPr wrap="square" rtlCol="0">
            <a:spAutoFit/>
          </a:bodyPr>
          <a:lstStyle/>
          <a:p>
            <a:pPr algn="ctr"/>
            <a:r>
              <a:rPr lang="pt-BR" dirty="0"/>
              <a:t>Ambiente Linux</a:t>
            </a:r>
          </a:p>
        </p:txBody>
      </p:sp>
      <p:cxnSp>
        <p:nvCxnSpPr>
          <p:cNvPr id="23" name="Conector de Seta Reta 22"/>
          <p:cNvCxnSpPr>
            <a:cxnSpLocks/>
            <a:stCxn id="19" idx="3"/>
          </p:cNvCxnSpPr>
          <p:nvPr/>
        </p:nvCxnSpPr>
        <p:spPr>
          <a:xfrm>
            <a:off x="10237304" y="5080474"/>
            <a:ext cx="7064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tângulo 23"/>
          <p:cNvSpPr/>
          <p:nvPr/>
        </p:nvSpPr>
        <p:spPr>
          <a:xfrm rot="5400000">
            <a:off x="10435770" y="4729571"/>
            <a:ext cx="1712686" cy="7018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Computador</a:t>
            </a:r>
          </a:p>
        </p:txBody>
      </p:sp>
      <p:sp>
        <p:nvSpPr>
          <p:cNvPr id="7" name="CaixaDeTexto 6"/>
          <p:cNvSpPr txBox="1"/>
          <p:nvPr/>
        </p:nvSpPr>
        <p:spPr>
          <a:xfrm>
            <a:off x="4819233" y="1147595"/>
            <a:ext cx="2815772" cy="369332"/>
          </a:xfrm>
          <a:prstGeom prst="rect">
            <a:avLst/>
          </a:prstGeom>
          <a:noFill/>
        </p:spPr>
        <p:txBody>
          <a:bodyPr wrap="square" rtlCol="0">
            <a:spAutoFit/>
          </a:bodyPr>
          <a:lstStyle/>
          <a:p>
            <a:pPr algn="ctr"/>
            <a:r>
              <a:rPr lang="pt-BR" dirty="0"/>
              <a:t>BBB</a:t>
            </a:r>
          </a:p>
        </p:txBody>
      </p:sp>
      <p:sp>
        <p:nvSpPr>
          <p:cNvPr id="40" name="CaixaDeTexto 39"/>
          <p:cNvSpPr txBox="1"/>
          <p:nvPr/>
        </p:nvSpPr>
        <p:spPr>
          <a:xfrm>
            <a:off x="1452574" y="3813935"/>
            <a:ext cx="4585860" cy="2308324"/>
          </a:xfrm>
          <a:prstGeom prst="rect">
            <a:avLst/>
          </a:prstGeom>
          <a:noFill/>
        </p:spPr>
        <p:txBody>
          <a:bodyPr wrap="square" rtlCol="0">
            <a:spAutoFit/>
          </a:bodyPr>
          <a:lstStyle/>
          <a:p>
            <a:pPr marL="285750" indent="-285750">
              <a:buFont typeface="Arial" panose="020B0604020202020204" pitchFamily="34" charset="0"/>
              <a:buChar char="•"/>
            </a:pPr>
            <a:r>
              <a:rPr lang="pt-BR" dirty="0"/>
              <a:t>Existem várias opções (</a:t>
            </a:r>
            <a:r>
              <a:rPr lang="pt-BR" dirty="0" err="1"/>
              <a:t>APIs</a:t>
            </a:r>
            <a:r>
              <a:rPr lang="pt-BR" dirty="0"/>
              <a:t>):</a:t>
            </a:r>
          </a:p>
          <a:p>
            <a:pPr marL="742950" lvl="1" indent="-285750">
              <a:buFont typeface="Arial" panose="020B0604020202020204" pitchFamily="34" charset="0"/>
              <a:buChar char="•"/>
            </a:pPr>
            <a:r>
              <a:rPr lang="pt-BR" dirty="0" err="1"/>
              <a:t>beaglebone_pru_adc</a:t>
            </a:r>
            <a:r>
              <a:rPr lang="pt-BR" dirty="0"/>
              <a:t> (Python);</a:t>
            </a:r>
          </a:p>
          <a:p>
            <a:pPr marL="742950" lvl="1" indent="-285750">
              <a:buFont typeface="Arial" panose="020B0604020202020204" pitchFamily="34" charset="0"/>
              <a:buChar char="•"/>
            </a:pPr>
            <a:r>
              <a:rPr lang="pt-BR" dirty="0" err="1"/>
              <a:t>beaglebone_pru_adc</a:t>
            </a:r>
            <a:r>
              <a:rPr lang="pt-BR" dirty="0"/>
              <a:t> (Node.js);</a:t>
            </a:r>
          </a:p>
          <a:p>
            <a:pPr marL="742950" lvl="1" indent="-285750">
              <a:buFont typeface="Arial" panose="020B0604020202020204" pitchFamily="34" charset="0"/>
              <a:buChar char="•"/>
            </a:pPr>
            <a:r>
              <a:rPr lang="pt-BR" dirty="0"/>
              <a:t>libpruio-0.2 (em C);</a:t>
            </a:r>
          </a:p>
          <a:p>
            <a:pPr marL="742950" lvl="1" indent="-285750">
              <a:buFont typeface="Arial" panose="020B0604020202020204" pitchFamily="34" charset="0"/>
              <a:buChar char="•"/>
            </a:pPr>
            <a:r>
              <a:rPr lang="pt-BR" dirty="0"/>
              <a:t>Foi utilizada a solução em Python, pois Python também é uma linguagem </a:t>
            </a:r>
            <a:r>
              <a:rPr lang="en-ZA" i="1" dirty="0"/>
              <a:t>server-side</a:t>
            </a:r>
            <a:r>
              <a:rPr lang="pt-BR" dirty="0"/>
              <a:t>;</a:t>
            </a:r>
          </a:p>
          <a:p>
            <a:pPr marL="742950" lvl="1" indent="-285750">
              <a:buFont typeface="Arial" panose="020B0604020202020204" pitchFamily="34" charset="0"/>
              <a:buChar char="•"/>
            </a:pPr>
            <a:endParaRPr lang="pt-BR" dirty="0"/>
          </a:p>
        </p:txBody>
      </p:sp>
    </p:spTree>
    <p:extLst>
      <p:ext uri="{BB962C8B-B14F-4D97-AF65-F5344CB8AC3E}">
        <p14:creationId xmlns:p14="http://schemas.microsoft.com/office/powerpoint/2010/main" val="119007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Comunicação entre o BBB e o PC</a:t>
            </a:r>
          </a:p>
        </p:txBody>
      </p:sp>
      <p:sp>
        <p:nvSpPr>
          <p:cNvPr id="6" name="Espaço Reservado para Texto 5"/>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529779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Abordagem </a:t>
            </a:r>
            <a:r>
              <a:rPr lang="en-ZA" i="1" dirty="0"/>
              <a:t>multithreading</a:t>
            </a:r>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17</a:t>
            </a:fld>
            <a:endParaRPr lang="en-US" dirty="0"/>
          </a:p>
        </p:txBody>
      </p:sp>
      <p:grpSp>
        <p:nvGrpSpPr>
          <p:cNvPr id="106" name="Agrupar 105"/>
          <p:cNvGrpSpPr/>
          <p:nvPr/>
        </p:nvGrpSpPr>
        <p:grpSpPr>
          <a:xfrm>
            <a:off x="-77431" y="1353086"/>
            <a:ext cx="10849070" cy="3100926"/>
            <a:chOff x="-76063" y="1853248"/>
            <a:chExt cx="10849070" cy="3100926"/>
          </a:xfrm>
        </p:grpSpPr>
        <p:cxnSp>
          <p:nvCxnSpPr>
            <p:cNvPr id="86" name="Conector de Seta Reta 85"/>
            <p:cNvCxnSpPr>
              <a:cxnSpLocks/>
            </p:cNvCxnSpPr>
            <p:nvPr/>
          </p:nvCxnSpPr>
          <p:spPr>
            <a:xfrm>
              <a:off x="5877603" y="3909323"/>
              <a:ext cx="0"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cxnSpLocks/>
            </p:cNvCxnSpPr>
            <p:nvPr/>
          </p:nvCxnSpPr>
          <p:spPr>
            <a:xfrm>
              <a:off x="8325305" y="3918584"/>
              <a:ext cx="0"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p:cNvCxnSpPr>
              <a:cxnSpLocks/>
              <a:stCxn id="70" idx="4"/>
            </p:cNvCxnSpPr>
            <p:nvPr/>
          </p:nvCxnSpPr>
          <p:spPr>
            <a:xfrm>
              <a:off x="5736714" y="2683893"/>
              <a:ext cx="0" cy="12062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6" name="Conector de Seta Reta 55"/>
            <p:cNvCxnSpPr>
              <a:cxnSpLocks/>
              <a:stCxn id="80" idx="4"/>
            </p:cNvCxnSpPr>
            <p:nvPr/>
          </p:nvCxnSpPr>
          <p:spPr>
            <a:xfrm>
              <a:off x="8187434" y="2683893"/>
              <a:ext cx="0" cy="12062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7" name="Retângulo 56"/>
            <p:cNvSpPr/>
            <p:nvPr/>
          </p:nvSpPr>
          <p:spPr>
            <a:xfrm>
              <a:off x="2194065" y="3890168"/>
              <a:ext cx="6555014" cy="304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p:cNvSpPr txBox="1"/>
            <p:nvPr/>
          </p:nvSpPr>
          <p:spPr>
            <a:xfrm>
              <a:off x="62659" y="3857512"/>
              <a:ext cx="2135363" cy="369332"/>
            </a:xfrm>
            <a:prstGeom prst="rect">
              <a:avLst/>
            </a:prstGeom>
            <a:noFill/>
          </p:spPr>
          <p:txBody>
            <a:bodyPr wrap="square" rtlCol="0">
              <a:spAutoFit/>
            </a:bodyPr>
            <a:lstStyle/>
            <a:p>
              <a:pPr algn="r"/>
              <a:r>
                <a:rPr lang="pt-BR" dirty="0"/>
                <a:t>Thread principal</a:t>
              </a:r>
            </a:p>
          </p:txBody>
        </p:sp>
        <p:cxnSp>
          <p:nvCxnSpPr>
            <p:cNvPr id="59" name="Conector: Angulado 58"/>
            <p:cNvCxnSpPr>
              <a:cxnSpLocks/>
            </p:cNvCxnSpPr>
            <p:nvPr/>
          </p:nvCxnSpPr>
          <p:spPr>
            <a:xfrm rot="5400000" flipH="1" flipV="1">
              <a:off x="2433549" y="3403939"/>
              <a:ext cx="566058" cy="406400"/>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60" name="CaixaDeTexto 59"/>
            <p:cNvSpPr txBox="1"/>
            <p:nvPr/>
          </p:nvSpPr>
          <p:spPr>
            <a:xfrm>
              <a:off x="-76063" y="3124536"/>
              <a:ext cx="2274085" cy="369332"/>
            </a:xfrm>
            <a:prstGeom prst="rect">
              <a:avLst/>
            </a:prstGeom>
            <a:noFill/>
          </p:spPr>
          <p:txBody>
            <a:bodyPr wrap="square" rtlCol="0">
              <a:spAutoFit/>
            </a:bodyPr>
            <a:lstStyle/>
            <a:p>
              <a:pPr algn="r"/>
              <a:r>
                <a:rPr lang="pt-BR" dirty="0"/>
                <a:t>Thread #1 (ADC)</a:t>
              </a:r>
            </a:p>
          </p:txBody>
        </p:sp>
        <p:sp>
          <p:nvSpPr>
            <p:cNvPr id="61" name="Elipse 60"/>
            <p:cNvSpPr/>
            <p:nvPr/>
          </p:nvSpPr>
          <p:spPr>
            <a:xfrm>
              <a:off x="2339207" y="3411978"/>
              <a:ext cx="348342" cy="34834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1</a:t>
              </a:r>
            </a:p>
          </p:txBody>
        </p:sp>
        <p:sp>
          <p:nvSpPr>
            <p:cNvPr id="62" name="Retângulo 61"/>
            <p:cNvSpPr/>
            <p:nvPr/>
          </p:nvSpPr>
          <p:spPr>
            <a:xfrm>
              <a:off x="3231174" y="2422932"/>
              <a:ext cx="5517905" cy="3040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63" name="CaixaDeTexto 62"/>
            <p:cNvSpPr txBox="1"/>
            <p:nvPr/>
          </p:nvSpPr>
          <p:spPr>
            <a:xfrm>
              <a:off x="-1118" y="2418136"/>
              <a:ext cx="2199140" cy="369332"/>
            </a:xfrm>
            <a:prstGeom prst="rect">
              <a:avLst/>
            </a:prstGeom>
            <a:noFill/>
          </p:spPr>
          <p:txBody>
            <a:bodyPr wrap="square" rtlCol="0">
              <a:spAutoFit/>
            </a:bodyPr>
            <a:lstStyle/>
            <a:p>
              <a:pPr algn="r"/>
              <a:r>
                <a:rPr lang="pt-BR" dirty="0"/>
                <a:t>Thread #2 (ADC) </a:t>
              </a:r>
            </a:p>
          </p:txBody>
        </p:sp>
        <p:cxnSp>
          <p:nvCxnSpPr>
            <p:cNvPr id="64" name="Conector: Angulado 63"/>
            <p:cNvCxnSpPr>
              <a:cxnSpLocks/>
            </p:cNvCxnSpPr>
            <p:nvPr/>
          </p:nvCxnSpPr>
          <p:spPr>
            <a:xfrm rot="5400000" flipH="1" flipV="1">
              <a:off x="2448122" y="3103157"/>
              <a:ext cx="1320022" cy="25400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65" name="Elipse 64"/>
            <p:cNvSpPr/>
            <p:nvPr/>
          </p:nvSpPr>
          <p:spPr>
            <a:xfrm>
              <a:off x="2806962" y="2692739"/>
              <a:ext cx="348342" cy="34834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2</a:t>
              </a:r>
            </a:p>
          </p:txBody>
        </p:sp>
        <p:sp>
          <p:nvSpPr>
            <p:cNvPr id="66" name="Retângulo 65"/>
            <p:cNvSpPr/>
            <p:nvPr/>
          </p:nvSpPr>
          <p:spPr>
            <a:xfrm>
              <a:off x="2919778" y="3157193"/>
              <a:ext cx="5829302" cy="3040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dirty="0"/>
            </a:p>
          </p:txBody>
        </p:sp>
        <p:sp>
          <p:nvSpPr>
            <p:cNvPr id="67" name="Elipse 66"/>
            <p:cNvSpPr/>
            <p:nvPr/>
          </p:nvSpPr>
          <p:spPr>
            <a:xfrm>
              <a:off x="348517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sp>
          <p:nvSpPr>
            <p:cNvPr id="68" name="Elipse 67"/>
            <p:cNvSpPr/>
            <p:nvPr/>
          </p:nvSpPr>
          <p:spPr>
            <a:xfrm>
              <a:off x="3093949" y="3194238"/>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sp>
          <p:nvSpPr>
            <p:cNvPr id="69" name="Elipse 68"/>
            <p:cNvSpPr/>
            <p:nvPr/>
          </p:nvSpPr>
          <p:spPr>
            <a:xfrm>
              <a:off x="3155304" y="3936325"/>
              <a:ext cx="227495" cy="2274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7</a:t>
              </a:r>
            </a:p>
          </p:txBody>
        </p:sp>
        <p:sp>
          <p:nvSpPr>
            <p:cNvPr id="70" name="Elipse 69"/>
            <p:cNvSpPr/>
            <p:nvPr/>
          </p:nvSpPr>
          <p:spPr>
            <a:xfrm>
              <a:off x="5622966"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6</a:t>
              </a:r>
            </a:p>
          </p:txBody>
        </p:sp>
        <p:sp>
          <p:nvSpPr>
            <p:cNvPr id="71" name="Elipse 70"/>
            <p:cNvSpPr/>
            <p:nvPr/>
          </p:nvSpPr>
          <p:spPr>
            <a:xfrm>
              <a:off x="593589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sp>
          <p:nvSpPr>
            <p:cNvPr id="72" name="Elipse 71"/>
            <p:cNvSpPr/>
            <p:nvPr/>
          </p:nvSpPr>
          <p:spPr>
            <a:xfrm>
              <a:off x="5231741"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4</a:t>
              </a:r>
            </a:p>
          </p:txBody>
        </p:sp>
        <p:sp>
          <p:nvSpPr>
            <p:cNvPr id="73" name="Elipse 72"/>
            <p:cNvSpPr/>
            <p:nvPr/>
          </p:nvSpPr>
          <p:spPr>
            <a:xfrm>
              <a:off x="5544669"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cxnSp>
          <p:nvCxnSpPr>
            <p:cNvPr id="74" name="Conector de Seta Reta 73"/>
            <p:cNvCxnSpPr>
              <a:stCxn id="72" idx="4"/>
            </p:cNvCxnSpPr>
            <p:nvPr/>
          </p:nvCxnSpPr>
          <p:spPr>
            <a:xfrm flipH="1">
              <a:off x="5344880" y="3426326"/>
              <a:ext cx="609" cy="468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5" name="Elipse 74"/>
            <p:cNvSpPr/>
            <p:nvPr/>
          </p:nvSpPr>
          <p:spPr>
            <a:xfrm>
              <a:off x="5790254" y="3931807"/>
              <a:ext cx="208972" cy="2089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8</a:t>
              </a:r>
            </a:p>
          </p:txBody>
        </p:sp>
        <p:cxnSp>
          <p:nvCxnSpPr>
            <p:cNvPr id="76" name="Conector de Seta Reta 75"/>
            <p:cNvCxnSpPr/>
            <p:nvPr/>
          </p:nvCxnSpPr>
          <p:spPr>
            <a:xfrm>
              <a:off x="3712669" y="2255821"/>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7" name="Conector de Seta Reta 76"/>
            <p:cNvCxnSpPr/>
            <p:nvPr/>
          </p:nvCxnSpPr>
          <p:spPr>
            <a:xfrm>
              <a:off x="3321444" y="2988729"/>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8" name="Conector de Seta Reta 77"/>
            <p:cNvCxnSpPr>
              <a:cxnSpLocks/>
            </p:cNvCxnSpPr>
            <p:nvPr/>
          </p:nvCxnSpPr>
          <p:spPr>
            <a:xfrm>
              <a:off x="5982089" y="3735747"/>
              <a:ext cx="1264265"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79" name="Elipse 78"/>
            <p:cNvSpPr/>
            <p:nvPr/>
          </p:nvSpPr>
          <p:spPr>
            <a:xfrm>
              <a:off x="7293095" y="3922545"/>
              <a:ext cx="227495" cy="2274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7</a:t>
              </a:r>
            </a:p>
          </p:txBody>
        </p:sp>
        <p:sp>
          <p:nvSpPr>
            <p:cNvPr id="80" name="Elipse 79"/>
            <p:cNvSpPr/>
            <p:nvPr/>
          </p:nvSpPr>
          <p:spPr>
            <a:xfrm>
              <a:off x="8073686"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6</a:t>
              </a:r>
            </a:p>
          </p:txBody>
        </p:sp>
        <p:sp>
          <p:nvSpPr>
            <p:cNvPr id="81" name="Elipse 80"/>
            <p:cNvSpPr/>
            <p:nvPr/>
          </p:nvSpPr>
          <p:spPr>
            <a:xfrm>
              <a:off x="838661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cxnSp>
          <p:nvCxnSpPr>
            <p:cNvPr id="82" name="Conector de Seta Reta 81"/>
            <p:cNvCxnSpPr/>
            <p:nvPr/>
          </p:nvCxnSpPr>
          <p:spPr>
            <a:xfrm>
              <a:off x="6163389" y="2255821"/>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3" name="CaixaDeTexto 82"/>
                <p:cNvSpPr txBox="1"/>
                <p:nvPr/>
              </p:nvSpPr>
              <p:spPr>
                <a:xfrm>
                  <a:off x="4457826" y="191934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m:oMathPara>
                  </a14:m>
                  <a:endParaRPr lang="pt-BR" dirty="0"/>
                </a:p>
              </p:txBody>
            </p:sp>
          </mc:Choice>
          <mc:Fallback xmlns="">
            <p:sp>
              <p:nvSpPr>
                <p:cNvPr id="83" name="CaixaDeTexto 82"/>
                <p:cNvSpPr txBox="1">
                  <a:spLocks noRot="1" noChangeAspect="1" noMove="1" noResize="1" noEditPoints="1" noAdjustHandles="1" noChangeArrowheads="1" noChangeShapeType="1" noTextEdit="1"/>
                </p:cNvSpPr>
                <p:nvPr/>
              </p:nvSpPr>
              <p:spPr>
                <a:xfrm>
                  <a:off x="4457826" y="1919345"/>
                  <a:ext cx="419981" cy="369332"/>
                </a:xfrm>
                <a:prstGeom prst="rect">
                  <a:avLst/>
                </a:prstGeom>
                <a:blipFill>
                  <a:blip r:embed="rId3"/>
                  <a:stretch>
                    <a:fillRect b="-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4" name="CaixaDeTexto 83"/>
                <p:cNvSpPr txBox="1"/>
                <p:nvPr/>
              </p:nvSpPr>
              <p:spPr>
                <a:xfrm>
                  <a:off x="4040511" y="265826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oMath>
                    </m:oMathPara>
                  </a14:m>
                  <a:endParaRPr lang="pt-BR" dirty="0"/>
                </a:p>
              </p:txBody>
            </p:sp>
          </mc:Choice>
          <mc:Fallback xmlns="">
            <p:sp>
              <p:nvSpPr>
                <p:cNvPr id="84" name="CaixaDeTexto 83"/>
                <p:cNvSpPr txBox="1">
                  <a:spLocks noRot="1" noChangeAspect="1" noMove="1" noResize="1" noEditPoints="1" noAdjustHandles="1" noChangeArrowheads="1" noChangeShapeType="1" noTextEdit="1"/>
                </p:cNvSpPr>
                <p:nvPr/>
              </p:nvSpPr>
              <p:spPr>
                <a:xfrm>
                  <a:off x="4040511" y="2658265"/>
                  <a:ext cx="419981" cy="369332"/>
                </a:xfrm>
                <a:prstGeom prst="rect">
                  <a:avLst/>
                </a:prstGeom>
                <a:blipFill>
                  <a:blip r:embed="rId4"/>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5" name="CaixaDeTexto 84"/>
                <p:cNvSpPr txBox="1"/>
                <p:nvPr/>
              </p:nvSpPr>
              <p:spPr>
                <a:xfrm>
                  <a:off x="6388976" y="3405487"/>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3</m:t>
                            </m:r>
                          </m:sub>
                        </m:sSub>
                      </m:oMath>
                    </m:oMathPara>
                  </a14:m>
                  <a:endParaRPr lang="pt-BR" dirty="0"/>
                </a:p>
              </p:txBody>
            </p:sp>
          </mc:Choice>
          <mc:Fallback xmlns="">
            <p:sp>
              <p:nvSpPr>
                <p:cNvPr id="85" name="CaixaDeTexto 84"/>
                <p:cNvSpPr txBox="1">
                  <a:spLocks noRot="1" noChangeAspect="1" noMove="1" noResize="1" noEditPoints="1" noAdjustHandles="1" noChangeArrowheads="1" noChangeShapeType="1" noTextEdit="1"/>
                </p:cNvSpPr>
                <p:nvPr/>
              </p:nvSpPr>
              <p:spPr>
                <a:xfrm>
                  <a:off x="6388976" y="3405487"/>
                  <a:ext cx="419981" cy="369332"/>
                </a:xfrm>
                <a:prstGeom prst="rect">
                  <a:avLst/>
                </a:prstGeom>
                <a:blipFill>
                  <a:blip r:embed="rId5"/>
                  <a:stretch>
                    <a:fillRect b="-3333"/>
                  </a:stretch>
                </a:blipFill>
              </p:spPr>
              <p:txBody>
                <a:bodyPr/>
                <a:lstStyle/>
                <a:p>
                  <a:r>
                    <a:rPr lang="pt-BR">
                      <a:noFill/>
                    </a:rPr>
                    <a:t> </a:t>
                  </a:r>
                </a:p>
              </p:txBody>
            </p:sp>
          </mc:Fallback>
        </mc:AlternateContent>
        <p:sp>
          <p:nvSpPr>
            <p:cNvPr id="87" name="Retângulo 86"/>
            <p:cNvSpPr/>
            <p:nvPr/>
          </p:nvSpPr>
          <p:spPr>
            <a:xfrm>
              <a:off x="5147634" y="4436196"/>
              <a:ext cx="3820520" cy="5179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a:t>Computador</a:t>
              </a:r>
            </a:p>
          </p:txBody>
        </p:sp>
        <mc:AlternateContent xmlns:mc="http://schemas.openxmlformats.org/markup-compatibility/2006" xmlns:a14="http://schemas.microsoft.com/office/drawing/2010/main">
          <mc:Choice Requires="a14">
            <p:sp>
              <p:nvSpPr>
                <p:cNvPr id="88" name="CaixaDeTexto 87"/>
                <p:cNvSpPr txBox="1"/>
                <p:nvPr/>
              </p:nvSpPr>
              <p:spPr>
                <a:xfrm>
                  <a:off x="8614108" y="2390275"/>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2"/>
                            </a:solidFill>
                            <a:latin typeface="Cambria Math" panose="02040503050406030204" pitchFamily="18" charset="0"/>
                          </a:rPr>
                          <m:t>⋯</m:t>
                        </m:r>
                      </m:oMath>
                    </m:oMathPara>
                  </a14:m>
                  <a:endParaRPr lang="pt-BR" dirty="0">
                    <a:solidFill>
                      <a:schemeClr val="accent2"/>
                    </a:solidFill>
                  </a:endParaRPr>
                </a:p>
              </p:txBody>
            </p:sp>
          </mc:Choice>
          <mc:Fallback xmlns="">
            <p:sp>
              <p:nvSpPr>
                <p:cNvPr id="88" name="CaixaDeTexto 87"/>
                <p:cNvSpPr txBox="1">
                  <a:spLocks noRot="1" noChangeAspect="1" noMove="1" noResize="1" noEditPoints="1" noAdjustHandles="1" noChangeArrowheads="1" noChangeShapeType="1" noTextEdit="1"/>
                </p:cNvSpPr>
                <p:nvPr/>
              </p:nvSpPr>
              <p:spPr>
                <a:xfrm>
                  <a:off x="8614108" y="2390275"/>
                  <a:ext cx="600075"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8614108" y="3123319"/>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4"/>
                            </a:solidFill>
                            <a:latin typeface="Cambria Math" panose="02040503050406030204" pitchFamily="18" charset="0"/>
                          </a:rPr>
                          <m:t>⋯</m:t>
                        </m:r>
                      </m:oMath>
                    </m:oMathPara>
                  </a14:m>
                  <a:endParaRPr lang="pt-BR" dirty="0">
                    <a:solidFill>
                      <a:schemeClr val="accent4"/>
                    </a:solidFill>
                  </a:endParaRPr>
                </a:p>
              </p:txBody>
            </p:sp>
          </mc:Choice>
          <mc:Fallback xmlns="">
            <p:sp>
              <p:nvSpPr>
                <p:cNvPr id="89" name="CaixaDeTexto 88"/>
                <p:cNvSpPr txBox="1">
                  <a:spLocks noRot="1" noChangeAspect="1" noMove="1" noResize="1" noEditPoints="1" noAdjustHandles="1" noChangeArrowheads="1" noChangeShapeType="1" noTextEdit="1"/>
                </p:cNvSpPr>
                <p:nvPr/>
              </p:nvSpPr>
              <p:spPr>
                <a:xfrm>
                  <a:off x="8614108" y="3123319"/>
                  <a:ext cx="600075"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8614107" y="3851626"/>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1"/>
                            </a:solidFill>
                            <a:latin typeface="Cambria Math" panose="02040503050406030204" pitchFamily="18" charset="0"/>
                          </a:rPr>
                          <m:t>⋯</m:t>
                        </m:r>
                      </m:oMath>
                    </m:oMathPara>
                  </a14:m>
                  <a:endParaRPr lang="pt-BR" dirty="0">
                    <a:solidFill>
                      <a:schemeClr val="accent1"/>
                    </a:solidFill>
                  </a:endParaRPr>
                </a:p>
              </p:txBody>
            </p:sp>
          </mc:Choice>
          <mc:Fallback xmlns="">
            <p:sp>
              <p:nvSpPr>
                <p:cNvPr id="90" name="CaixaDeTexto 89"/>
                <p:cNvSpPr txBox="1">
                  <a:spLocks noRot="1" noChangeAspect="1" noMove="1" noResize="1" noEditPoints="1" noAdjustHandles="1" noChangeArrowheads="1" noChangeShapeType="1" noTextEdit="1"/>
                </p:cNvSpPr>
                <p:nvPr/>
              </p:nvSpPr>
              <p:spPr>
                <a:xfrm>
                  <a:off x="8614107" y="3851626"/>
                  <a:ext cx="600075"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6908546" y="1910771"/>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m:oMathPara>
                  </a14:m>
                  <a:endParaRPr lang="pt-BR" dirty="0"/>
                </a:p>
              </p:txBody>
            </p:sp>
          </mc:Choice>
          <mc:Fallback xmlns="">
            <p:sp>
              <p:nvSpPr>
                <p:cNvPr id="91" name="CaixaDeTexto 90"/>
                <p:cNvSpPr txBox="1">
                  <a:spLocks noRot="1" noChangeAspect="1" noMove="1" noResize="1" noEditPoints="1" noAdjustHandles="1" noChangeArrowheads="1" noChangeShapeType="1" noTextEdit="1"/>
                </p:cNvSpPr>
                <p:nvPr/>
              </p:nvSpPr>
              <p:spPr>
                <a:xfrm>
                  <a:off x="6908546" y="1910771"/>
                  <a:ext cx="419981" cy="369332"/>
                </a:xfrm>
                <a:prstGeom prst="rect">
                  <a:avLst/>
                </a:prstGeom>
                <a:blipFill>
                  <a:blip r:embed="rId9"/>
                  <a:stretch>
                    <a:fillRect b="-1639"/>
                  </a:stretch>
                </a:blipFill>
              </p:spPr>
              <p:txBody>
                <a:bodyPr/>
                <a:lstStyle/>
                <a:p>
                  <a:r>
                    <a:rPr lang="pt-BR">
                      <a:noFill/>
                    </a:rPr>
                    <a:t> </a:t>
                  </a:r>
                </a:p>
              </p:txBody>
            </p:sp>
          </mc:Fallback>
        </mc:AlternateContent>
        <p:sp>
          <p:nvSpPr>
            <p:cNvPr id="92" name="Elipse 91"/>
            <p:cNvSpPr/>
            <p:nvPr/>
          </p:nvSpPr>
          <p:spPr>
            <a:xfrm>
              <a:off x="7682459"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4</a:t>
              </a:r>
            </a:p>
          </p:txBody>
        </p:sp>
        <p:sp>
          <p:nvSpPr>
            <p:cNvPr id="93" name="Elipse 92"/>
            <p:cNvSpPr/>
            <p:nvPr/>
          </p:nvSpPr>
          <p:spPr>
            <a:xfrm>
              <a:off x="7995387"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cxnSp>
          <p:nvCxnSpPr>
            <p:cNvPr id="94" name="Conector de Seta Reta 93"/>
            <p:cNvCxnSpPr/>
            <p:nvPr/>
          </p:nvCxnSpPr>
          <p:spPr>
            <a:xfrm>
              <a:off x="5772162" y="2988729"/>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5" name="CaixaDeTexto 94"/>
                <p:cNvSpPr txBox="1"/>
                <p:nvPr/>
              </p:nvSpPr>
              <p:spPr>
                <a:xfrm>
                  <a:off x="6491229" y="265826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oMath>
                    </m:oMathPara>
                  </a14:m>
                  <a:endParaRPr lang="pt-BR" dirty="0"/>
                </a:p>
              </p:txBody>
            </p:sp>
          </mc:Choice>
          <mc:Fallback xmlns="">
            <p:sp>
              <p:nvSpPr>
                <p:cNvPr id="95" name="CaixaDeTexto 94"/>
                <p:cNvSpPr txBox="1">
                  <a:spLocks noRot="1" noChangeAspect="1" noMove="1" noResize="1" noEditPoints="1" noAdjustHandles="1" noChangeArrowheads="1" noChangeShapeType="1" noTextEdit="1"/>
                </p:cNvSpPr>
                <p:nvPr/>
              </p:nvSpPr>
              <p:spPr>
                <a:xfrm>
                  <a:off x="6491229" y="2658265"/>
                  <a:ext cx="419981" cy="369332"/>
                </a:xfrm>
                <a:prstGeom prst="rect">
                  <a:avLst/>
                </a:prstGeom>
                <a:blipFill>
                  <a:blip r:embed="rId10"/>
                  <a:stretch>
                    <a:fillRect b="-1639"/>
                  </a:stretch>
                </a:blipFill>
              </p:spPr>
              <p:txBody>
                <a:bodyPr/>
                <a:lstStyle/>
                <a:p>
                  <a:r>
                    <a:rPr lang="pt-BR">
                      <a:noFill/>
                    </a:rPr>
                    <a:t> </a:t>
                  </a:r>
                </a:p>
              </p:txBody>
            </p:sp>
          </mc:Fallback>
        </mc:AlternateContent>
        <p:cxnSp>
          <p:nvCxnSpPr>
            <p:cNvPr id="96" name="Conector de Seta Reta 95"/>
            <p:cNvCxnSpPr/>
            <p:nvPr/>
          </p:nvCxnSpPr>
          <p:spPr>
            <a:xfrm flipH="1">
              <a:off x="7791883" y="3426325"/>
              <a:ext cx="609" cy="468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7" name="Elipse 96"/>
            <p:cNvSpPr/>
            <p:nvPr/>
          </p:nvSpPr>
          <p:spPr>
            <a:xfrm>
              <a:off x="8222882" y="3941595"/>
              <a:ext cx="208972" cy="2089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8</a:t>
              </a:r>
            </a:p>
          </p:txBody>
        </p:sp>
        <p:cxnSp>
          <p:nvCxnSpPr>
            <p:cNvPr id="100" name="Conector de Seta Reta 99"/>
            <p:cNvCxnSpPr>
              <a:cxnSpLocks/>
            </p:cNvCxnSpPr>
            <p:nvPr/>
          </p:nvCxnSpPr>
          <p:spPr>
            <a:xfrm flipV="1">
              <a:off x="2194065" y="2182521"/>
              <a:ext cx="0" cy="20231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CaixaDeTexto 100"/>
            <p:cNvSpPr txBox="1"/>
            <p:nvPr/>
          </p:nvSpPr>
          <p:spPr>
            <a:xfrm>
              <a:off x="9687157" y="3992512"/>
              <a:ext cx="1085850" cy="369332"/>
            </a:xfrm>
            <a:prstGeom prst="rect">
              <a:avLst/>
            </a:prstGeom>
            <a:noFill/>
          </p:spPr>
          <p:txBody>
            <a:bodyPr wrap="square" rtlCol="0">
              <a:spAutoFit/>
            </a:bodyPr>
            <a:lstStyle/>
            <a:p>
              <a:r>
                <a:rPr lang="pt-BR" dirty="0"/>
                <a:t>tempo</a:t>
              </a:r>
            </a:p>
          </p:txBody>
        </p:sp>
        <p:sp>
          <p:nvSpPr>
            <p:cNvPr id="102" name="CaixaDeTexto 101"/>
            <p:cNvSpPr txBox="1"/>
            <p:nvPr/>
          </p:nvSpPr>
          <p:spPr>
            <a:xfrm>
              <a:off x="1794257" y="1853248"/>
              <a:ext cx="1186875" cy="369332"/>
            </a:xfrm>
            <a:prstGeom prst="rect">
              <a:avLst/>
            </a:prstGeom>
            <a:noFill/>
          </p:spPr>
          <p:txBody>
            <a:bodyPr wrap="square" rtlCol="0">
              <a:spAutoFit/>
            </a:bodyPr>
            <a:lstStyle/>
            <a:p>
              <a:r>
                <a:rPr lang="pt-BR" dirty="0"/>
                <a:t>threads</a:t>
              </a:r>
            </a:p>
          </p:txBody>
        </p:sp>
        <p:cxnSp>
          <p:nvCxnSpPr>
            <p:cNvPr id="99" name="Conector de Seta Reta 98"/>
            <p:cNvCxnSpPr/>
            <p:nvPr/>
          </p:nvCxnSpPr>
          <p:spPr>
            <a:xfrm>
              <a:off x="2194065" y="4194187"/>
              <a:ext cx="75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4" name="CaixaDeTexto 103"/>
          <p:cNvSpPr txBox="1"/>
          <p:nvPr/>
        </p:nvSpPr>
        <p:spPr>
          <a:xfrm>
            <a:off x="331815" y="4122981"/>
            <a:ext cx="7576771" cy="2308324"/>
          </a:xfrm>
          <a:prstGeom prst="rect">
            <a:avLst/>
          </a:prstGeom>
          <a:noFill/>
        </p:spPr>
        <p:txBody>
          <a:bodyPr wrap="square" rtlCol="0">
            <a:spAutoFit/>
          </a:bodyPr>
          <a:lstStyle/>
          <a:p>
            <a:pPr marL="342900" indent="-342900">
              <a:buFont typeface="+mj-lt"/>
              <a:buAutoNum type="arabicPeriod"/>
            </a:pPr>
            <a:r>
              <a:rPr lang="pt-BR" dirty="0"/>
              <a:t>Inicializa a Thread#1;</a:t>
            </a:r>
          </a:p>
          <a:p>
            <a:pPr marL="342900" indent="-342900">
              <a:buFont typeface="+mj-lt"/>
              <a:buAutoNum type="arabicPeriod"/>
            </a:pPr>
            <a:r>
              <a:rPr lang="pt-BR" dirty="0"/>
              <a:t>Inicializa a Thread#2;</a:t>
            </a:r>
          </a:p>
          <a:p>
            <a:pPr marL="342900" indent="-342900">
              <a:buFont typeface="+mj-lt"/>
              <a:buAutoNum type="arabicPeriod"/>
            </a:pPr>
            <a:r>
              <a:rPr lang="pt-BR" dirty="0"/>
              <a:t>Inicializa a captura de dados do ADC 1 até encher o buffer 1;</a:t>
            </a:r>
          </a:p>
          <a:p>
            <a:pPr marL="342900" indent="-342900">
              <a:buFont typeface="+mj-lt"/>
              <a:buAutoNum type="arabicPeriod"/>
            </a:pPr>
            <a:r>
              <a:rPr lang="pt-BR" dirty="0"/>
              <a:t>Envia o buffer 1 para Thread principal;</a:t>
            </a:r>
          </a:p>
          <a:p>
            <a:pPr marL="342900" indent="-342900">
              <a:buFont typeface="+mj-lt"/>
              <a:buAutoNum type="arabicPeriod"/>
            </a:pPr>
            <a:r>
              <a:rPr lang="pt-BR" dirty="0"/>
              <a:t>Inicializa a captura de dados do ADC 2 até encher o buffer 2;</a:t>
            </a:r>
          </a:p>
          <a:p>
            <a:pPr marL="342900" indent="-342900">
              <a:buFont typeface="+mj-lt"/>
              <a:buAutoNum type="arabicPeriod"/>
            </a:pPr>
            <a:r>
              <a:rPr lang="pt-BR" dirty="0"/>
              <a:t>Envia o buffer 2 para a Thread principal;</a:t>
            </a:r>
          </a:p>
          <a:p>
            <a:pPr marL="342900" indent="-342900">
              <a:buFont typeface="+mj-lt"/>
              <a:buAutoNum type="arabicPeriod"/>
            </a:pPr>
            <a:r>
              <a:rPr lang="pt-BR" dirty="0"/>
              <a:t>Espera receber os dados do buffer 1 e 2;</a:t>
            </a:r>
          </a:p>
          <a:p>
            <a:pPr marL="342900" indent="-342900">
              <a:buFont typeface="+mj-lt"/>
              <a:buAutoNum type="arabicPeriod"/>
            </a:pPr>
            <a:r>
              <a:rPr lang="pt-BR" dirty="0"/>
              <a:t>Envia os dados do buffer 1 e 2 para o computador;</a:t>
            </a:r>
          </a:p>
        </p:txBody>
      </p:sp>
      <mc:AlternateContent xmlns:mc="http://schemas.openxmlformats.org/markup-compatibility/2006" xmlns:a14="http://schemas.microsoft.com/office/drawing/2010/main">
        <mc:Choice Requires="a14">
          <p:sp>
            <p:nvSpPr>
              <p:cNvPr id="107" name="CaixaDeTexto 106"/>
              <p:cNvSpPr txBox="1"/>
              <p:nvPr/>
            </p:nvSpPr>
            <p:spPr>
              <a:xfrm>
                <a:off x="8430486" y="4578874"/>
                <a:ext cx="3235550" cy="2308324"/>
              </a:xfrm>
              <a:prstGeom prst="rect">
                <a:avLst/>
              </a:prstGeom>
              <a:noFill/>
            </p:spPr>
            <p:txBody>
              <a:bodyPr wrap="square" rtlCol="0">
                <a:sp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r>
                      <a:rPr lang="pt-BR" b="0" i="1" smtClean="0">
                        <a:latin typeface="Cambria Math" panose="02040503050406030204" pitchFamily="18" charset="0"/>
                      </a:rPr>
                      <m:t>→</m:t>
                    </m:r>
                  </m:oMath>
                </a14:m>
                <a:r>
                  <a:rPr lang="pt-BR" dirty="0"/>
                  <a:t> Tempo de captura de </a:t>
                </a:r>
                <a14:m>
                  <m:oMath xmlns:m="http://schemas.openxmlformats.org/officeDocument/2006/math">
                    <m:r>
                      <a:rPr lang="pt-BR" b="0" i="1" dirty="0" smtClean="0">
                        <a:latin typeface="Cambria Math" panose="02040503050406030204" pitchFamily="18" charset="0"/>
                      </a:rPr>
                      <m:t>𝑥</m:t>
                    </m:r>
                  </m:oMath>
                </a14:m>
                <a:r>
                  <a:rPr lang="pt-BR" dirty="0"/>
                  <a:t> amostras do ADC 1;</a:t>
                </a: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r>
                      <a:rPr lang="pt-BR" i="1">
                        <a:latin typeface="Cambria Math" panose="02040503050406030204" pitchFamily="18" charset="0"/>
                      </a:rPr>
                      <m:t>→</m:t>
                    </m:r>
                  </m:oMath>
                </a14:m>
                <a:r>
                  <a:rPr lang="pt-BR" dirty="0"/>
                  <a:t> Tempo de captura de </a:t>
                </a:r>
                <a14:m>
                  <m:oMath xmlns:m="http://schemas.openxmlformats.org/officeDocument/2006/math">
                    <m:r>
                      <a:rPr lang="pt-BR" b="0" i="1" dirty="0" smtClean="0">
                        <a:latin typeface="Cambria Math" panose="02040503050406030204" pitchFamily="18" charset="0"/>
                      </a:rPr>
                      <m:t>𝑦</m:t>
                    </m:r>
                  </m:oMath>
                </a14:m>
                <a:r>
                  <a:rPr lang="pt-BR" dirty="0"/>
                  <a:t> amostras do ADC 2;</a:t>
                </a: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3</m:t>
                        </m:r>
                      </m:sub>
                    </m:sSub>
                    <m:r>
                      <a:rPr lang="pt-BR" b="0" i="1" smtClean="0">
                        <a:latin typeface="Cambria Math" panose="02040503050406030204" pitchFamily="18" charset="0"/>
                      </a:rPr>
                      <m:t>→</m:t>
                    </m:r>
                  </m:oMath>
                </a14:m>
                <a:r>
                  <a:rPr lang="pt-BR" dirty="0"/>
                  <a:t> Tempo de envio das amostras do ADC 1 e 2 para o computador;</a:t>
                </a:r>
              </a:p>
              <a:p>
                <a:endParaRPr lang="pt-BR" dirty="0"/>
              </a:p>
            </p:txBody>
          </p:sp>
        </mc:Choice>
        <mc:Fallback xmlns="">
          <p:sp>
            <p:nvSpPr>
              <p:cNvPr id="107" name="CaixaDeTexto 106"/>
              <p:cNvSpPr txBox="1">
                <a:spLocks noRot="1" noChangeAspect="1" noMove="1" noResize="1" noEditPoints="1" noAdjustHandles="1" noChangeArrowheads="1" noChangeShapeType="1" noTextEdit="1"/>
              </p:cNvSpPr>
              <p:nvPr/>
            </p:nvSpPr>
            <p:spPr>
              <a:xfrm>
                <a:off x="8430486" y="4578874"/>
                <a:ext cx="3235550" cy="2308324"/>
              </a:xfrm>
              <a:prstGeom prst="rect">
                <a:avLst/>
              </a:prstGeom>
              <a:blipFill>
                <a:blip r:embed="rId11"/>
                <a:stretch>
                  <a:fillRect l="-1695" t="-1319" r="-13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p:cNvSpPr txBox="1"/>
              <p:nvPr/>
            </p:nvSpPr>
            <p:spPr>
              <a:xfrm>
                <a:off x="9029016" y="1313282"/>
                <a:ext cx="3008668" cy="1477328"/>
              </a:xfrm>
              <a:prstGeom prst="rect">
                <a:avLst/>
              </a:prstGeom>
              <a:noFill/>
            </p:spPr>
            <p:txBody>
              <a:bodyPr wrap="square" rtlCol="0">
                <a:spAutoFit/>
              </a:bodyPr>
              <a:lstStyle/>
              <a:p>
                <a:r>
                  <a:rPr lang="pt-BR" dirty="0"/>
                  <a:t>ADC 1 </a:t>
                </a:r>
                <a14:m>
                  <m:oMath xmlns:m="http://schemas.openxmlformats.org/officeDocument/2006/math">
                    <m:r>
                      <a:rPr lang="pt-BR" b="0" i="1" smtClean="0">
                        <a:latin typeface="Cambria Math" panose="02040503050406030204" pitchFamily="18" charset="0"/>
                      </a:rPr>
                      <m:t>→</m:t>
                    </m:r>
                  </m:oMath>
                </a14:m>
                <a:r>
                  <a:rPr lang="pt-BR" dirty="0"/>
                  <a:t> ADC interno do BBB;</a:t>
                </a:r>
              </a:p>
              <a:p>
                <a:r>
                  <a:rPr lang="pt-BR" dirty="0"/>
                  <a:t>ADC 2 </a:t>
                </a:r>
                <a14:m>
                  <m:oMath xmlns:m="http://schemas.openxmlformats.org/officeDocument/2006/math">
                    <m:r>
                      <a:rPr lang="pt-BR" b="0" i="1" smtClean="0">
                        <a:latin typeface="Cambria Math" panose="02040503050406030204" pitchFamily="18" charset="0"/>
                      </a:rPr>
                      <m:t>→</m:t>
                    </m:r>
                  </m:oMath>
                </a14:m>
                <a:r>
                  <a:rPr lang="pt-BR" dirty="0"/>
                  <a:t> ADC externo ADS1115</a:t>
                </a:r>
              </a:p>
              <a:p>
                <a:endParaRPr lang="pt-BR" dirty="0"/>
              </a:p>
            </p:txBody>
          </p:sp>
        </mc:Choice>
        <mc:Fallback xmlns="">
          <p:sp>
            <p:nvSpPr>
              <p:cNvPr id="3" name="CaixaDeTexto 2"/>
              <p:cNvSpPr txBox="1">
                <a:spLocks noRot="1" noChangeAspect="1" noMove="1" noResize="1" noEditPoints="1" noAdjustHandles="1" noChangeArrowheads="1" noChangeShapeType="1" noTextEdit="1"/>
              </p:cNvSpPr>
              <p:nvPr/>
            </p:nvSpPr>
            <p:spPr>
              <a:xfrm>
                <a:off x="9029016" y="1313282"/>
                <a:ext cx="3008668" cy="1477328"/>
              </a:xfrm>
              <a:prstGeom prst="rect">
                <a:avLst/>
              </a:prstGeom>
              <a:blipFill>
                <a:blip r:embed="rId12"/>
                <a:stretch>
                  <a:fillRect l="-1619" t="-2058" r="-1822"/>
                </a:stretch>
              </a:blipFill>
            </p:spPr>
            <p:txBody>
              <a:bodyPr/>
              <a:lstStyle/>
              <a:p>
                <a:r>
                  <a:rPr lang="pt-BR">
                    <a:noFill/>
                  </a:rPr>
                  <a:t> </a:t>
                </a:r>
              </a:p>
            </p:txBody>
          </p:sp>
        </mc:Fallback>
      </mc:AlternateContent>
      <p:pic>
        <p:nvPicPr>
          <p:cNvPr id="1026" name="Picture 2" descr="1085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6394" y="2313239"/>
            <a:ext cx="1381125"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013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comunicação UDP “Pura”</a:t>
            </a:r>
          </a:p>
        </p:txBody>
      </p:sp>
      <p:sp>
        <p:nvSpPr>
          <p:cNvPr id="3" name="Espaço Reservado para Conteúdo 2"/>
          <p:cNvSpPr>
            <a:spLocks noGrp="1"/>
          </p:cNvSpPr>
          <p:nvPr>
            <p:ph idx="1"/>
          </p:nvPr>
        </p:nvSpPr>
        <p:spPr/>
        <p:txBody>
          <a:bodyPr/>
          <a:lstStyle/>
          <a:p>
            <a:r>
              <a:rPr lang="pt-BR" dirty="0"/>
              <a:t>Só foi feito o processo de comunicação;</a:t>
            </a:r>
          </a:p>
          <a:p>
            <a:r>
              <a:rPr lang="pt-BR" dirty="0"/>
              <a:t>O </a:t>
            </a:r>
            <a:r>
              <a:rPr lang="pt-BR" b="1" i="1" dirty="0"/>
              <a:t>firewall</a:t>
            </a:r>
            <a:r>
              <a:rPr lang="pt-BR" b="1" dirty="0"/>
              <a:t> do Windows bloqueou</a:t>
            </a:r>
            <a:r>
              <a:rPr lang="pt-BR" dirty="0"/>
              <a:t>, teve que desativar o firewall;</a:t>
            </a:r>
          </a:p>
          <a:p>
            <a:r>
              <a:rPr lang="pt-BR" dirty="0"/>
              <a:t>Houve sucesso na </a:t>
            </a:r>
            <a:r>
              <a:rPr lang="pt-BR" b="1" dirty="0"/>
              <a:t>comunicação com dois programas em Python</a:t>
            </a:r>
            <a:r>
              <a:rPr lang="pt-BR" dirty="0"/>
              <a:t> (Um no lado do BBB e outro no lado do computador);</a:t>
            </a:r>
          </a:p>
          <a:p>
            <a:r>
              <a:rPr lang="pt-BR" b="1" dirty="0"/>
              <a:t>Não</a:t>
            </a:r>
            <a:r>
              <a:rPr lang="pt-BR" dirty="0"/>
              <a:t> conseguiu se comunicar com o </a:t>
            </a:r>
            <a:r>
              <a:rPr lang="pt-BR" b="1" dirty="0"/>
              <a:t>MATLAB;</a:t>
            </a:r>
          </a:p>
          <a:p>
            <a:r>
              <a:rPr lang="pt-BR" b="1" dirty="0"/>
              <a:t>Foi abortada </a:t>
            </a:r>
            <a:r>
              <a:rPr lang="pt-BR" dirty="0"/>
              <a:t>essa solução por causa do MATLAB e principalmente porque o firewall do Windows bloqueava;</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772606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tângulo 42"/>
          <p:cNvSpPr/>
          <p:nvPr/>
        </p:nvSpPr>
        <p:spPr>
          <a:xfrm>
            <a:off x="4915264" y="1190171"/>
            <a:ext cx="2653755" cy="319382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HTTP (TCP na porta 5000)</a:t>
            </a:r>
          </a:p>
        </p:txBody>
      </p:sp>
      <p:sp>
        <p:nvSpPr>
          <p:cNvPr id="3" name="Espaço Reservado para Conteúdo 2"/>
          <p:cNvSpPr>
            <a:spLocks noGrp="1"/>
          </p:cNvSpPr>
          <p:nvPr>
            <p:ph idx="1"/>
          </p:nvPr>
        </p:nvSpPr>
        <p:spPr>
          <a:xfrm>
            <a:off x="7676685" y="1438914"/>
            <a:ext cx="4157372" cy="4195481"/>
          </a:xfrm>
        </p:spPr>
        <p:txBody>
          <a:bodyPr>
            <a:normAutofit/>
          </a:bodyPr>
          <a:lstStyle/>
          <a:p>
            <a:r>
              <a:rPr lang="pt-BR" dirty="0"/>
              <a:t>Funcionou apenas com a Thread principal e a Thread #1;</a:t>
            </a:r>
          </a:p>
          <a:p>
            <a:r>
              <a:rPr lang="pt-BR" dirty="0"/>
              <a:t>Se tornou instável com a Thread principal, a Thread #1 e a Thread#2</a:t>
            </a:r>
          </a:p>
          <a:p>
            <a:pPr lvl="1"/>
            <a:r>
              <a:rPr lang="pt-BR" dirty="0"/>
              <a:t>A Thread principal falhava ao enviar os dados ou não recebia os dados completos de uma das Threads;</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19</a:t>
            </a:fld>
            <a:endParaRPr lang="en-US" dirty="0"/>
          </a:p>
        </p:txBody>
      </p:sp>
      <p:grpSp>
        <p:nvGrpSpPr>
          <p:cNvPr id="11" name="Agrupar 10"/>
          <p:cNvGrpSpPr/>
          <p:nvPr/>
        </p:nvGrpSpPr>
        <p:grpSpPr>
          <a:xfrm>
            <a:off x="395002" y="4383996"/>
            <a:ext cx="7174017" cy="2439923"/>
            <a:chOff x="611784" y="3286647"/>
            <a:chExt cx="8778902" cy="2985753"/>
          </a:xfrm>
        </p:grpSpPr>
        <p:pic>
          <p:nvPicPr>
            <p:cNvPr id="5" name="Imagem 4" descr="C:\Users\lucas\AppData\Local\Microsoft\Windows\INetCacheContent.Word\Seinodal 10k.png"/>
            <p:cNvPicPr/>
            <p:nvPr/>
          </p:nvPicPr>
          <p:blipFill rotWithShape="1">
            <a:blip r:embed="rId3">
              <a:extLst>
                <a:ext uri="{28A0092B-C50C-407E-A947-70E740481C1C}">
                  <a14:useLocalDpi xmlns:a14="http://schemas.microsoft.com/office/drawing/2010/main" val="0"/>
                </a:ext>
              </a:extLst>
            </a:blip>
            <a:srcRect l="19199" t="9247" r="20354" b="35042"/>
            <a:stretch/>
          </p:blipFill>
          <p:spPr bwMode="auto">
            <a:xfrm>
              <a:off x="611784" y="3655979"/>
              <a:ext cx="4337812" cy="2247089"/>
            </a:xfrm>
            <a:prstGeom prst="rect">
              <a:avLst/>
            </a:prstGeom>
            <a:noFill/>
            <a:ln>
              <a:noFill/>
            </a:ln>
            <a:extLst>
              <a:ext uri="{53640926-AAD7-44D8-BBD7-CCE9431645EC}">
                <a14:shadowObscured xmlns:a14="http://schemas.microsoft.com/office/drawing/2010/main"/>
              </a:ext>
            </a:extLst>
          </p:spPr>
        </p:pic>
        <p:pic>
          <p:nvPicPr>
            <p:cNvPr id="6" name="Imagem 5" descr="C:\Users\lucas\AppData\Local\Microsoft\Windows\INetCacheContent.Word\Seinodal 20k.png"/>
            <p:cNvPicPr/>
            <p:nvPr/>
          </p:nvPicPr>
          <p:blipFill rotWithShape="1">
            <a:blip r:embed="rId4">
              <a:extLst>
                <a:ext uri="{28A0092B-C50C-407E-A947-70E740481C1C}">
                  <a14:useLocalDpi xmlns:a14="http://schemas.microsoft.com/office/drawing/2010/main" val="0"/>
                </a:ext>
              </a:extLst>
            </a:blip>
            <a:srcRect l="18934" t="9067" r="19165" b="34203"/>
            <a:stretch/>
          </p:blipFill>
          <p:spPr bwMode="auto">
            <a:xfrm>
              <a:off x="4949596" y="3655979"/>
              <a:ext cx="4441090" cy="2247089"/>
            </a:xfrm>
            <a:prstGeom prst="rect">
              <a:avLst/>
            </a:prstGeom>
            <a:noFill/>
            <a:ln>
              <a:noFill/>
            </a:ln>
            <a:extLst>
              <a:ext uri="{53640926-AAD7-44D8-BBD7-CCE9431645EC}">
                <a14:shadowObscured xmlns:a14="http://schemas.microsoft.com/office/drawing/2010/main"/>
              </a:ext>
            </a:extLst>
          </p:spPr>
        </p:pic>
        <p:sp>
          <p:nvSpPr>
            <p:cNvPr id="7" name="CaixaDeTexto 6"/>
            <p:cNvSpPr txBox="1"/>
            <p:nvPr/>
          </p:nvSpPr>
          <p:spPr>
            <a:xfrm>
              <a:off x="646111" y="3286647"/>
              <a:ext cx="3147676" cy="369332"/>
            </a:xfrm>
            <a:prstGeom prst="rect">
              <a:avLst/>
            </a:prstGeom>
            <a:noFill/>
          </p:spPr>
          <p:txBody>
            <a:bodyPr wrap="square" rtlCol="0">
              <a:spAutoFit/>
            </a:bodyPr>
            <a:lstStyle/>
            <a:p>
              <a:r>
                <a:rPr lang="pt-BR" dirty="0"/>
                <a:t>Resultados:</a:t>
              </a:r>
            </a:p>
          </p:txBody>
        </p:sp>
        <p:sp>
          <p:nvSpPr>
            <p:cNvPr id="9" name="CaixaDeTexto 8"/>
            <p:cNvSpPr txBox="1"/>
            <p:nvPr/>
          </p:nvSpPr>
          <p:spPr>
            <a:xfrm>
              <a:off x="1688862" y="5875954"/>
              <a:ext cx="2183656" cy="369332"/>
            </a:xfrm>
            <a:prstGeom prst="rect">
              <a:avLst/>
            </a:prstGeom>
            <a:noFill/>
          </p:spPr>
          <p:txBody>
            <a:bodyPr wrap="square" rtlCol="0">
              <a:spAutoFit/>
            </a:bodyPr>
            <a:lstStyle/>
            <a:p>
              <a:pPr algn="ctr"/>
              <a:r>
                <a:rPr lang="pt-BR" dirty="0"/>
                <a:t>10kHz</a:t>
              </a:r>
            </a:p>
          </p:txBody>
        </p:sp>
        <p:sp>
          <p:nvSpPr>
            <p:cNvPr id="10" name="CaixaDeTexto 9"/>
            <p:cNvSpPr txBox="1"/>
            <p:nvPr/>
          </p:nvSpPr>
          <p:spPr>
            <a:xfrm>
              <a:off x="6078313" y="5903068"/>
              <a:ext cx="2183656" cy="369332"/>
            </a:xfrm>
            <a:prstGeom prst="rect">
              <a:avLst/>
            </a:prstGeom>
            <a:noFill/>
          </p:spPr>
          <p:txBody>
            <a:bodyPr wrap="square" rtlCol="0">
              <a:spAutoFit/>
            </a:bodyPr>
            <a:lstStyle/>
            <a:p>
              <a:pPr algn="ctr"/>
              <a:r>
                <a:rPr lang="pt-BR" dirty="0"/>
                <a:t>20kHz</a:t>
              </a:r>
            </a:p>
          </p:txBody>
        </p:sp>
      </p:grpSp>
      <p:grpSp>
        <p:nvGrpSpPr>
          <p:cNvPr id="12" name="Agrupar 11"/>
          <p:cNvGrpSpPr/>
          <p:nvPr/>
        </p:nvGrpSpPr>
        <p:grpSpPr>
          <a:xfrm>
            <a:off x="561370" y="1295134"/>
            <a:ext cx="6916016" cy="2946126"/>
            <a:chOff x="734291" y="1503218"/>
            <a:chExt cx="7603584" cy="2946126"/>
          </a:xfrm>
        </p:grpSpPr>
        <p:sp>
          <p:nvSpPr>
            <p:cNvPr id="13" name="Retângulo 12"/>
            <p:cNvSpPr/>
            <p:nvPr/>
          </p:nvSpPr>
          <p:spPr>
            <a:xfrm>
              <a:off x="914400" y="2867891"/>
              <a:ext cx="1080655" cy="59574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Thread #1</a:t>
              </a:r>
            </a:p>
          </p:txBody>
        </p:sp>
        <p:sp>
          <p:nvSpPr>
            <p:cNvPr id="14" name="Retângulo 13"/>
            <p:cNvSpPr/>
            <p:nvPr/>
          </p:nvSpPr>
          <p:spPr>
            <a:xfrm>
              <a:off x="5874326" y="2348342"/>
              <a:ext cx="2244436" cy="52647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Flot</a:t>
              </a:r>
              <a:endParaRPr lang="pt-BR" dirty="0"/>
            </a:p>
          </p:txBody>
        </p:sp>
        <p:sp>
          <p:nvSpPr>
            <p:cNvPr id="15" name="Retângulo 14"/>
            <p:cNvSpPr/>
            <p:nvPr/>
          </p:nvSpPr>
          <p:spPr>
            <a:xfrm>
              <a:off x="3636818" y="1884215"/>
              <a:ext cx="1343892" cy="41563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JSON</a:t>
              </a:r>
            </a:p>
          </p:txBody>
        </p:sp>
        <p:sp>
          <p:nvSpPr>
            <p:cNvPr id="16" name="Retângulo 15"/>
            <p:cNvSpPr/>
            <p:nvPr/>
          </p:nvSpPr>
          <p:spPr>
            <a:xfrm>
              <a:off x="734291" y="1517073"/>
              <a:ext cx="4405745" cy="259079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914400" y="1835724"/>
              <a:ext cx="2452254" cy="52647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Flask</a:t>
              </a:r>
              <a:endParaRPr lang="pt-BR" dirty="0"/>
            </a:p>
          </p:txBody>
        </p:sp>
        <p:sp>
          <p:nvSpPr>
            <p:cNvPr id="18" name="Retângulo 17"/>
            <p:cNvSpPr/>
            <p:nvPr/>
          </p:nvSpPr>
          <p:spPr>
            <a:xfrm>
              <a:off x="5655213" y="3221175"/>
              <a:ext cx="2682662" cy="12281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Navegador (AJAX – </a:t>
              </a:r>
              <a:r>
                <a:rPr lang="pt-BR" dirty="0" err="1"/>
                <a:t>JavaScript</a:t>
              </a:r>
              <a:r>
                <a:rPr lang="pt-BR" dirty="0"/>
                <a:t>/</a:t>
              </a:r>
              <a:r>
                <a:rPr lang="pt-BR" dirty="0" err="1"/>
                <a:t>Jquery</a:t>
              </a:r>
              <a:r>
                <a:rPr lang="pt-BR" dirty="0"/>
                <a:t>)</a:t>
              </a:r>
            </a:p>
          </p:txBody>
        </p:sp>
        <p:sp>
          <p:nvSpPr>
            <p:cNvPr id="19" name="Retângulo 18"/>
            <p:cNvSpPr/>
            <p:nvPr/>
          </p:nvSpPr>
          <p:spPr>
            <a:xfrm>
              <a:off x="3706092" y="3380510"/>
              <a:ext cx="1191489" cy="51261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Eth</a:t>
              </a:r>
              <a:r>
                <a:rPr lang="pt-BR" dirty="0"/>
                <a:t>-USB</a:t>
              </a:r>
            </a:p>
          </p:txBody>
        </p:sp>
        <p:cxnSp>
          <p:nvCxnSpPr>
            <p:cNvPr id="20" name="Conector de Seta Reta 19"/>
            <p:cNvCxnSpPr>
              <a:cxnSpLocks/>
              <a:stCxn id="13" idx="0"/>
            </p:cNvCxnSpPr>
            <p:nvPr/>
          </p:nvCxnSpPr>
          <p:spPr>
            <a:xfrm flipH="1" flipV="1">
              <a:off x="1454727" y="2362197"/>
              <a:ext cx="1" cy="50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3636818" y="1517073"/>
              <a:ext cx="1330038" cy="367142"/>
            </a:xfrm>
            <a:prstGeom prst="rect">
              <a:avLst/>
            </a:prstGeom>
            <a:noFill/>
            <a:ln>
              <a:noFill/>
            </a:ln>
          </p:spPr>
          <p:txBody>
            <a:bodyPr wrap="square" rtlCol="0">
              <a:spAutoFit/>
            </a:bodyPr>
            <a:lstStyle/>
            <a:p>
              <a:pPr algn="ctr"/>
              <a:r>
                <a:rPr lang="pt-BR" dirty="0"/>
                <a:t>JSONIFY</a:t>
              </a:r>
            </a:p>
          </p:txBody>
        </p:sp>
        <p:sp>
          <p:nvSpPr>
            <p:cNvPr id="22" name="Retângulo 21"/>
            <p:cNvSpPr/>
            <p:nvPr/>
          </p:nvSpPr>
          <p:spPr>
            <a:xfrm>
              <a:off x="3842906" y="2646206"/>
              <a:ext cx="931716" cy="41563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HTTP</a:t>
              </a:r>
            </a:p>
          </p:txBody>
        </p:sp>
        <p:cxnSp>
          <p:nvCxnSpPr>
            <p:cNvPr id="23" name="Conector de Seta Reta 22"/>
            <p:cNvCxnSpPr>
              <a:cxnSpLocks/>
              <a:stCxn id="17" idx="3"/>
              <a:endCxn id="15" idx="1"/>
            </p:cNvCxnSpPr>
            <p:nvPr/>
          </p:nvCxnSpPr>
          <p:spPr>
            <a:xfrm flipV="1">
              <a:off x="3366654" y="2092033"/>
              <a:ext cx="270164" cy="69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2"/>
              <a:endCxn id="22" idx="0"/>
            </p:cNvCxnSpPr>
            <p:nvPr/>
          </p:nvCxnSpPr>
          <p:spPr>
            <a:xfrm>
              <a:off x="4308764" y="2299850"/>
              <a:ext cx="0" cy="346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stCxn id="22" idx="2"/>
              <a:endCxn id="19" idx="0"/>
            </p:cNvCxnSpPr>
            <p:nvPr/>
          </p:nvCxnSpPr>
          <p:spPr>
            <a:xfrm flipH="1">
              <a:off x="4301837" y="3061841"/>
              <a:ext cx="6927" cy="318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tângulo 26"/>
            <p:cNvSpPr/>
            <p:nvPr/>
          </p:nvSpPr>
          <p:spPr>
            <a:xfrm>
              <a:off x="2244436" y="2867891"/>
              <a:ext cx="1080655" cy="59574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Thread #2</a:t>
              </a:r>
            </a:p>
          </p:txBody>
        </p:sp>
        <p:cxnSp>
          <p:nvCxnSpPr>
            <p:cNvPr id="28" name="Conector de Seta Reta 27"/>
            <p:cNvCxnSpPr>
              <a:cxnSpLocks/>
              <a:stCxn id="27" idx="0"/>
            </p:cNvCxnSpPr>
            <p:nvPr/>
          </p:nvCxnSpPr>
          <p:spPr>
            <a:xfrm flipH="1" flipV="1">
              <a:off x="2784763" y="2362197"/>
              <a:ext cx="1" cy="50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tângulo 28"/>
            <p:cNvSpPr/>
            <p:nvPr/>
          </p:nvSpPr>
          <p:spPr>
            <a:xfrm>
              <a:off x="5874326" y="1503218"/>
              <a:ext cx="2244436" cy="5818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Mostra o gráfico</a:t>
              </a:r>
            </a:p>
          </p:txBody>
        </p:sp>
        <p:cxnSp>
          <p:nvCxnSpPr>
            <p:cNvPr id="30" name="Conector de Seta Reta 29"/>
            <p:cNvCxnSpPr>
              <a:cxnSpLocks/>
              <a:stCxn id="18" idx="0"/>
              <a:endCxn id="14" idx="2"/>
            </p:cNvCxnSpPr>
            <p:nvPr/>
          </p:nvCxnSpPr>
          <p:spPr>
            <a:xfrm flipV="1">
              <a:off x="6996545" y="2874815"/>
              <a:ext cx="0" cy="346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p:cNvCxnSpPr>
              <a:stCxn id="14" idx="0"/>
              <a:endCxn id="29" idx="2"/>
            </p:cNvCxnSpPr>
            <p:nvPr/>
          </p:nvCxnSpPr>
          <p:spPr>
            <a:xfrm flipV="1">
              <a:off x="6996544" y="2085105"/>
              <a:ext cx="0" cy="2632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CaixaDeTexto 32"/>
          <p:cNvSpPr txBox="1"/>
          <p:nvPr/>
        </p:nvSpPr>
        <p:spPr>
          <a:xfrm>
            <a:off x="3891902" y="4159665"/>
            <a:ext cx="1344706" cy="369332"/>
          </a:xfrm>
          <a:prstGeom prst="rect">
            <a:avLst/>
          </a:prstGeom>
          <a:noFill/>
        </p:spPr>
        <p:txBody>
          <a:bodyPr wrap="square" rtlCol="0">
            <a:spAutoFit/>
          </a:bodyPr>
          <a:lstStyle/>
          <a:p>
            <a:pPr algn="ctr"/>
            <a:r>
              <a:rPr lang="pt-BR" dirty="0"/>
              <a:t>USB</a:t>
            </a:r>
          </a:p>
        </p:txBody>
      </p:sp>
      <p:cxnSp>
        <p:nvCxnSpPr>
          <p:cNvPr id="42" name="Conector: Angulado 41"/>
          <p:cNvCxnSpPr>
            <a:stCxn id="19" idx="2"/>
            <a:endCxn id="18" idx="2"/>
          </p:cNvCxnSpPr>
          <p:nvPr/>
        </p:nvCxnSpPr>
        <p:spPr>
          <a:xfrm rot="16200000" flipH="1">
            <a:off x="4753722" y="2737634"/>
            <a:ext cx="556216" cy="2451035"/>
          </a:xfrm>
          <a:prstGeom prst="bentConnector3">
            <a:avLst>
              <a:gd name="adj1" fmla="val 14109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CaixaDeTexto 43"/>
          <p:cNvSpPr txBox="1"/>
          <p:nvPr/>
        </p:nvSpPr>
        <p:spPr>
          <a:xfrm>
            <a:off x="1798900" y="3886950"/>
            <a:ext cx="1209767" cy="367142"/>
          </a:xfrm>
          <a:prstGeom prst="rect">
            <a:avLst/>
          </a:prstGeom>
          <a:noFill/>
        </p:spPr>
        <p:txBody>
          <a:bodyPr wrap="square" rtlCol="0">
            <a:spAutoFit/>
          </a:bodyPr>
          <a:lstStyle/>
          <a:p>
            <a:pPr algn="ctr"/>
            <a:r>
              <a:rPr lang="pt-BR" dirty="0"/>
              <a:t>BBB</a:t>
            </a:r>
          </a:p>
        </p:txBody>
      </p:sp>
      <p:sp>
        <p:nvSpPr>
          <p:cNvPr id="45" name="CaixaDeTexto 44"/>
          <p:cNvSpPr txBox="1"/>
          <p:nvPr/>
        </p:nvSpPr>
        <p:spPr>
          <a:xfrm>
            <a:off x="6540108" y="4357238"/>
            <a:ext cx="1209767" cy="367142"/>
          </a:xfrm>
          <a:prstGeom prst="rect">
            <a:avLst/>
          </a:prstGeom>
          <a:noFill/>
        </p:spPr>
        <p:txBody>
          <a:bodyPr wrap="square" rtlCol="0">
            <a:spAutoFit/>
          </a:bodyPr>
          <a:lstStyle/>
          <a:p>
            <a:pPr algn="ctr"/>
            <a:r>
              <a:rPr lang="pt-BR" dirty="0"/>
              <a:t>PC</a:t>
            </a:r>
          </a:p>
        </p:txBody>
      </p:sp>
    </p:spTree>
    <p:extLst>
      <p:ext uri="{BB962C8B-B14F-4D97-AF65-F5344CB8AC3E}">
        <p14:creationId xmlns:p14="http://schemas.microsoft.com/office/powerpoint/2010/main" val="215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Breve histórico</a:t>
            </a:r>
          </a:p>
        </p:txBody>
      </p:sp>
      <p:sp>
        <p:nvSpPr>
          <p:cNvPr id="4" name="Espaço Reservado para Texto 3"/>
          <p:cNvSpPr>
            <a:spLocks noGrp="1"/>
          </p:cNvSpPr>
          <p:nvPr>
            <p:ph type="body" idx="1"/>
          </p:nvPr>
        </p:nvSpPr>
        <p:spPr/>
        <p:txBody>
          <a:bodyPr/>
          <a:lstStyle/>
          <a:p>
            <a:r>
              <a:rPr lang="pt-BR" dirty="0"/>
              <a:t>INICIALMENTE MECÂNICOS (</a:t>
            </a:r>
            <a:r>
              <a:rPr lang="en-ZA" i="1" dirty="0"/>
              <a:t>Dataloggers</a:t>
            </a:r>
            <a:r>
              <a:rPr lang="pt-BR" dirty="0"/>
              <a:t>)</a:t>
            </a:r>
          </a:p>
        </p:txBody>
      </p:sp>
      <p:pic>
        <p:nvPicPr>
          <p:cNvPr id="1028" name="Picture 4" descr="Resultado de imagem para SISMOGRAFO DE PAPEL"/>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51146"/>
          <a:stretch/>
        </p:blipFill>
        <p:spPr bwMode="auto">
          <a:xfrm>
            <a:off x="1667668" y="2606146"/>
            <a:ext cx="3047207" cy="3212236"/>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Texto 5"/>
          <p:cNvSpPr>
            <a:spLocks noGrp="1"/>
          </p:cNvSpPr>
          <p:nvPr>
            <p:ph type="body" sz="quarter" idx="3"/>
          </p:nvPr>
        </p:nvSpPr>
        <p:spPr/>
        <p:txBody>
          <a:bodyPr/>
          <a:lstStyle/>
          <a:p>
            <a:r>
              <a:rPr lang="en-US" i="1" dirty="0"/>
              <a:t>PC-based data acquisition equipment </a:t>
            </a:r>
            <a:endParaRPr lang="pt-BR" dirty="0"/>
          </a:p>
        </p:txBody>
      </p:sp>
      <p:pic>
        <p:nvPicPr>
          <p:cNvPr id="11" name="Espaço Reservado para Conteúdo 10"/>
          <p:cNvPicPr>
            <a:picLocks noGrp="1"/>
          </p:cNvPicPr>
          <p:nvPr>
            <p:ph sz="quarter" idx="4"/>
          </p:nvPr>
        </p:nvPicPr>
        <p:blipFill>
          <a:blip r:embed="rId4">
            <a:extLst>
              <a:ext uri="{28A0092B-C50C-407E-A947-70E740481C1C}">
                <a14:useLocalDpi xmlns:a14="http://schemas.microsoft.com/office/drawing/2010/main" val="0"/>
              </a:ext>
            </a:extLst>
          </a:blip>
          <a:stretch>
            <a:fillRect/>
          </a:stretch>
        </p:blipFill>
        <p:spPr>
          <a:xfrm>
            <a:off x="5655046" y="2606146"/>
            <a:ext cx="4395788" cy="1811485"/>
          </a:xfrm>
          <a:prstGeom prst="rect">
            <a:avLst/>
          </a:prstGeom>
        </p:spPr>
      </p:pic>
      <p:sp>
        <p:nvSpPr>
          <p:cNvPr id="10" name="Espaço Reservado para Número de Slide 9"/>
          <p:cNvSpPr>
            <a:spLocks noGrp="1"/>
          </p:cNvSpPr>
          <p:nvPr>
            <p:ph type="sldNum" sz="quarter" idx="12"/>
          </p:nvPr>
        </p:nvSpPr>
        <p:spPr/>
        <p:txBody>
          <a:bodyPr/>
          <a:lstStyle/>
          <a:p>
            <a:fld id="{D57F1E4F-1CFF-5643-939E-02111984F565}" type="slidenum">
              <a:rPr lang="en-US" smtClean="0"/>
              <a:t>2</a:t>
            </a:fld>
            <a:endParaRPr lang="en-US" dirty="0"/>
          </a:p>
        </p:txBody>
      </p:sp>
      <p:sp>
        <p:nvSpPr>
          <p:cNvPr id="8" name="CaixaDeTexto 7"/>
          <p:cNvSpPr txBox="1"/>
          <p:nvPr/>
        </p:nvSpPr>
        <p:spPr>
          <a:xfrm>
            <a:off x="1103313" y="5972175"/>
            <a:ext cx="3625850" cy="369332"/>
          </a:xfrm>
          <a:prstGeom prst="rect">
            <a:avLst/>
          </a:prstGeom>
          <a:noFill/>
        </p:spPr>
        <p:txBody>
          <a:bodyPr wrap="square" rtlCol="0">
            <a:spAutoFit/>
          </a:bodyPr>
          <a:lstStyle/>
          <a:p>
            <a:pPr algn="ctr"/>
            <a:r>
              <a:rPr lang="pt-BR" dirty="0"/>
              <a:t>Sismógrafo</a:t>
            </a:r>
          </a:p>
        </p:txBody>
      </p:sp>
      <p:sp>
        <p:nvSpPr>
          <p:cNvPr id="12" name="CaixaDeTexto 11"/>
          <p:cNvSpPr txBox="1"/>
          <p:nvPr/>
        </p:nvSpPr>
        <p:spPr>
          <a:xfrm>
            <a:off x="6039739" y="4357849"/>
            <a:ext cx="3625850" cy="369332"/>
          </a:xfrm>
          <a:prstGeom prst="rect">
            <a:avLst/>
          </a:prstGeom>
          <a:noFill/>
        </p:spPr>
        <p:txBody>
          <a:bodyPr wrap="square" rtlCol="0">
            <a:spAutoFit/>
          </a:bodyPr>
          <a:lstStyle/>
          <a:p>
            <a:pPr algn="ctr"/>
            <a:r>
              <a:rPr lang="pt-BR" dirty="0"/>
              <a:t>Placas para computador PCI </a:t>
            </a:r>
          </a:p>
        </p:txBody>
      </p:sp>
      <p:sp>
        <p:nvSpPr>
          <p:cNvPr id="9" name="CaixaDeTexto 8"/>
          <p:cNvSpPr txBox="1"/>
          <p:nvPr/>
        </p:nvSpPr>
        <p:spPr>
          <a:xfrm>
            <a:off x="6315075" y="4727181"/>
            <a:ext cx="3886200" cy="1200329"/>
          </a:xfrm>
          <a:prstGeom prst="rect">
            <a:avLst/>
          </a:prstGeom>
          <a:noFill/>
        </p:spPr>
        <p:txBody>
          <a:bodyPr wrap="square" rtlCol="0">
            <a:spAutoFit/>
          </a:bodyPr>
          <a:lstStyle/>
          <a:p>
            <a:pPr marL="285750" indent="-285750">
              <a:buFont typeface="Arial" panose="020B0604020202020204" pitchFamily="34" charset="0"/>
              <a:buChar char="•"/>
            </a:pPr>
            <a:r>
              <a:rPr lang="pt-BR" dirty="0"/>
              <a:t>Interno aos computadores;</a:t>
            </a:r>
          </a:p>
          <a:p>
            <a:pPr marL="285750" indent="-285750">
              <a:buFont typeface="Arial" panose="020B0604020202020204" pitchFamily="34" charset="0"/>
              <a:buChar char="•"/>
            </a:pPr>
            <a:r>
              <a:rPr lang="pt-BR" dirty="0"/>
              <a:t>Ruído eletromagnético:</a:t>
            </a:r>
          </a:p>
          <a:p>
            <a:pPr marL="742950" lvl="1" indent="-285750">
              <a:buFont typeface="Arial" panose="020B0604020202020204" pitchFamily="34" charset="0"/>
              <a:buChar char="•"/>
            </a:pPr>
            <a:r>
              <a:rPr lang="en-ZA" i="1" dirty="0" err="1"/>
              <a:t>Collers</a:t>
            </a:r>
            <a:endParaRPr lang="en-ZA" i="1" dirty="0"/>
          </a:p>
          <a:p>
            <a:pPr marL="742950" lvl="1" indent="-285750">
              <a:buFont typeface="Arial" panose="020B0604020202020204" pitchFamily="34" charset="0"/>
              <a:buChar char="•"/>
            </a:pPr>
            <a:r>
              <a:rPr lang="pt-BR" dirty="0"/>
              <a:t>Barramento interno</a:t>
            </a:r>
          </a:p>
        </p:txBody>
      </p:sp>
    </p:spTree>
    <p:extLst>
      <p:ext uri="{BB962C8B-B14F-4D97-AF65-F5344CB8AC3E}">
        <p14:creationId xmlns:p14="http://schemas.microsoft.com/office/powerpoint/2010/main" val="3316249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Problemas do </a:t>
            </a:r>
            <a:r>
              <a:rPr lang="pt-BR" i="1" dirty="0" err="1"/>
              <a:t>multithreading</a:t>
            </a:r>
            <a:endParaRPr lang="pt-BR" i="1" dirty="0"/>
          </a:p>
        </p:txBody>
      </p:sp>
      <p:sp>
        <p:nvSpPr>
          <p:cNvPr id="3" name="Espaço Reservado para Conteúdo 2"/>
          <p:cNvSpPr>
            <a:spLocks noGrp="1"/>
          </p:cNvSpPr>
          <p:nvPr>
            <p:ph idx="1"/>
          </p:nvPr>
        </p:nvSpPr>
        <p:spPr>
          <a:xfrm>
            <a:off x="1104293" y="3945070"/>
            <a:ext cx="8946541" cy="4921623"/>
          </a:xfrm>
        </p:spPr>
        <p:txBody>
          <a:bodyPr/>
          <a:lstStyle/>
          <a:p>
            <a:r>
              <a:rPr lang="pt-BR" dirty="0"/>
              <a:t>Motivo real da falha é uma incógnita:</a:t>
            </a:r>
          </a:p>
          <a:p>
            <a:pPr lvl="1"/>
            <a:r>
              <a:rPr lang="pt-BR" dirty="0"/>
              <a:t>O processador do BBB é </a:t>
            </a:r>
            <a:r>
              <a:rPr lang="pt-BR" i="1" dirty="0"/>
              <a:t>single core</a:t>
            </a:r>
            <a:r>
              <a:rPr lang="pt-BR" dirty="0"/>
              <a:t>;</a:t>
            </a:r>
          </a:p>
          <a:p>
            <a:pPr lvl="1"/>
            <a:r>
              <a:rPr lang="pt-BR" dirty="0"/>
              <a:t>O Linux roda muitos processos;</a:t>
            </a:r>
          </a:p>
          <a:p>
            <a:pPr lvl="1"/>
            <a:r>
              <a:rPr lang="pt-BR" dirty="0"/>
              <a:t>O Python é uma linguagem ineficiente;</a:t>
            </a:r>
          </a:p>
          <a:p>
            <a:pPr lvl="1"/>
            <a:r>
              <a:rPr lang="pt-BR" dirty="0"/>
              <a:t>Quando há a </a:t>
            </a:r>
            <a:r>
              <a:rPr lang="pt-BR" b="1" dirty="0"/>
              <a:t>transferência de dados</a:t>
            </a:r>
            <a:r>
              <a:rPr lang="pt-BR" dirty="0"/>
              <a:t> de uma</a:t>
            </a:r>
            <a:r>
              <a:rPr lang="pt-BR" b="1" dirty="0"/>
              <a:t> </a:t>
            </a:r>
            <a:r>
              <a:rPr lang="pt-BR" b="1" i="1" dirty="0"/>
              <a:t>thread</a:t>
            </a:r>
            <a:r>
              <a:rPr lang="pt-BR" b="1" dirty="0"/>
              <a:t> para outra. </a:t>
            </a:r>
            <a:r>
              <a:rPr lang="pt-BR" dirty="0"/>
              <a:t>A </a:t>
            </a:r>
            <a:r>
              <a:rPr lang="pt-BR" i="1" dirty="0"/>
              <a:t>thread</a:t>
            </a:r>
            <a:r>
              <a:rPr lang="pt-BR" dirty="0"/>
              <a:t> que recebe deve </a:t>
            </a:r>
            <a:r>
              <a:rPr lang="pt-BR" b="1" dirty="0"/>
              <a:t>ser congelada</a:t>
            </a:r>
            <a:r>
              <a:rPr lang="pt-BR" dirty="0"/>
              <a:t>;</a:t>
            </a:r>
          </a:p>
          <a:p>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20</a:t>
            </a:fld>
            <a:endParaRPr lang="en-US" dirty="0"/>
          </a:p>
        </p:txBody>
      </p:sp>
      <p:grpSp>
        <p:nvGrpSpPr>
          <p:cNvPr id="16" name="Agrupar 15"/>
          <p:cNvGrpSpPr/>
          <p:nvPr/>
        </p:nvGrpSpPr>
        <p:grpSpPr>
          <a:xfrm>
            <a:off x="2257309" y="1637222"/>
            <a:ext cx="8933430" cy="2197027"/>
            <a:chOff x="2257309" y="3771900"/>
            <a:chExt cx="8933430" cy="2197027"/>
          </a:xfrm>
        </p:grpSpPr>
        <p:sp>
          <p:nvSpPr>
            <p:cNvPr id="6" name="CaixaDeTexto 5"/>
            <p:cNvSpPr txBox="1"/>
            <p:nvPr/>
          </p:nvSpPr>
          <p:spPr>
            <a:xfrm>
              <a:off x="8350557" y="5599595"/>
              <a:ext cx="2840182" cy="369332"/>
            </a:xfrm>
            <a:prstGeom prst="rect">
              <a:avLst/>
            </a:prstGeom>
            <a:noFill/>
          </p:spPr>
          <p:txBody>
            <a:bodyPr wrap="square" rtlCol="0">
              <a:spAutoFit/>
            </a:bodyPr>
            <a:lstStyle/>
            <a:p>
              <a:r>
                <a:rPr lang="pt-BR" dirty="0">
                  <a:latin typeface="Arial" panose="020B0604020202020204" pitchFamily="34" charset="0"/>
                  <a:cs typeface="Arial" panose="020B0604020202020204" pitchFamily="34" charset="0"/>
                </a:rPr>
                <a:t>Tempo</a:t>
              </a:r>
            </a:p>
          </p:txBody>
        </p:sp>
        <p:cxnSp>
          <p:nvCxnSpPr>
            <p:cNvPr id="8" name="Conector de Seta Reta 7"/>
            <p:cNvCxnSpPr/>
            <p:nvPr/>
          </p:nvCxnSpPr>
          <p:spPr>
            <a:xfrm>
              <a:off x="3252085" y="5599595"/>
              <a:ext cx="584661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Conector reto 8"/>
            <p:cNvCxnSpPr/>
            <p:nvPr/>
          </p:nvCxnSpPr>
          <p:spPr>
            <a:xfrm>
              <a:off x="3889394" y="5128540"/>
              <a:ext cx="10252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4914631" y="4283413"/>
              <a:ext cx="146858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Conector reto 10"/>
            <p:cNvCxnSpPr>
              <a:cxnSpLocks/>
            </p:cNvCxnSpPr>
            <p:nvPr/>
          </p:nvCxnSpPr>
          <p:spPr>
            <a:xfrm>
              <a:off x="6480194" y="5128540"/>
              <a:ext cx="146858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2257309" y="4098747"/>
              <a:ext cx="1632085" cy="369332"/>
            </a:xfrm>
            <a:prstGeom prst="rect">
              <a:avLst/>
            </a:prstGeom>
            <a:noFill/>
          </p:spPr>
          <p:txBody>
            <a:bodyPr wrap="square" rtlCol="0">
              <a:spAutoFit/>
            </a:bodyPr>
            <a:lstStyle/>
            <a:p>
              <a:pPr algn="r"/>
              <a:r>
                <a:rPr lang="pt-BR" dirty="0">
                  <a:latin typeface="Arial" panose="020B0604020202020204" pitchFamily="34" charset="0"/>
                  <a:cs typeface="Arial" panose="020B0604020202020204" pitchFamily="34" charset="0"/>
                </a:rPr>
                <a:t>Thread #2</a:t>
              </a:r>
            </a:p>
          </p:txBody>
        </p:sp>
        <p:sp>
          <p:nvSpPr>
            <p:cNvPr id="13" name="CaixaDeTexto 12"/>
            <p:cNvSpPr txBox="1"/>
            <p:nvPr/>
          </p:nvSpPr>
          <p:spPr>
            <a:xfrm>
              <a:off x="2469303" y="4911504"/>
              <a:ext cx="1420091" cy="369332"/>
            </a:xfrm>
            <a:prstGeom prst="rect">
              <a:avLst/>
            </a:prstGeom>
            <a:noFill/>
          </p:spPr>
          <p:txBody>
            <a:bodyPr wrap="square" rtlCol="0">
              <a:spAutoFit/>
            </a:bodyPr>
            <a:lstStyle/>
            <a:p>
              <a:pPr algn="r"/>
              <a:r>
                <a:rPr lang="pt-BR" dirty="0">
                  <a:latin typeface="Arial" panose="020B0604020202020204" pitchFamily="34" charset="0"/>
                  <a:cs typeface="Arial" panose="020B0604020202020204" pitchFamily="34" charset="0"/>
                </a:rPr>
                <a:t>Thread #1</a:t>
              </a:r>
            </a:p>
          </p:txBody>
        </p:sp>
        <p:sp>
          <p:nvSpPr>
            <p:cNvPr id="15" name="Retângulo 14"/>
            <p:cNvSpPr/>
            <p:nvPr/>
          </p:nvSpPr>
          <p:spPr>
            <a:xfrm>
              <a:off x="2257309" y="3771900"/>
              <a:ext cx="7401041" cy="2197027"/>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grpSp>
      <p:sp>
        <p:nvSpPr>
          <p:cNvPr id="17" name="CaixaDeTexto 16"/>
          <p:cNvSpPr txBox="1"/>
          <p:nvPr/>
        </p:nvSpPr>
        <p:spPr>
          <a:xfrm>
            <a:off x="2635445" y="1273828"/>
            <a:ext cx="7135203" cy="369332"/>
          </a:xfrm>
          <a:prstGeom prst="rect">
            <a:avLst/>
          </a:prstGeom>
          <a:noFill/>
        </p:spPr>
        <p:txBody>
          <a:bodyPr wrap="square" rtlCol="0">
            <a:spAutoFit/>
          </a:bodyPr>
          <a:lstStyle/>
          <a:p>
            <a:r>
              <a:rPr lang="pt-BR" dirty="0"/>
              <a:t>Como realmente funcionam as Threads no BBB (</a:t>
            </a:r>
            <a:r>
              <a:rPr lang="pt-BR" i="1" dirty="0"/>
              <a:t>Single core</a:t>
            </a:r>
            <a:r>
              <a:rPr lang="pt-BR" dirty="0"/>
              <a:t>)</a:t>
            </a:r>
          </a:p>
        </p:txBody>
      </p:sp>
    </p:spTree>
    <p:extLst>
      <p:ext uri="{BB962C8B-B14F-4D97-AF65-F5344CB8AC3E}">
        <p14:creationId xmlns:p14="http://schemas.microsoft.com/office/powerpoint/2010/main" val="173257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UART</a:t>
            </a:r>
          </a:p>
        </p:txBody>
      </p:sp>
      <p:sp>
        <p:nvSpPr>
          <p:cNvPr id="3" name="Espaço Reservado para Conteúdo 2"/>
          <p:cNvSpPr>
            <a:spLocks noGrp="1"/>
          </p:cNvSpPr>
          <p:nvPr>
            <p:ph idx="1"/>
          </p:nvPr>
        </p:nvSpPr>
        <p:spPr>
          <a:xfrm>
            <a:off x="599622" y="1927656"/>
            <a:ext cx="8811077" cy="4914900"/>
          </a:xfrm>
        </p:spPr>
        <p:txBody>
          <a:bodyPr>
            <a:normAutofit lnSpcReduction="10000"/>
          </a:bodyPr>
          <a:lstStyle/>
          <a:p>
            <a:r>
              <a:rPr lang="pt-BR" dirty="0"/>
              <a:t>Foi abortada a topologia com duas Threads de captura e utilizado um </a:t>
            </a:r>
            <a:r>
              <a:rPr lang="pt-BR" b="1" dirty="0"/>
              <a:t>Hub USB</a:t>
            </a:r>
            <a:r>
              <a:rPr lang="pt-BR" dirty="0"/>
              <a:t> + </a:t>
            </a:r>
            <a:r>
              <a:rPr lang="pt-BR" b="1" dirty="0"/>
              <a:t>conversor Serial/USB</a:t>
            </a:r>
            <a:r>
              <a:rPr lang="pt-BR" dirty="0"/>
              <a:t> com dois BBB no lugar;</a:t>
            </a:r>
          </a:p>
          <a:p>
            <a:r>
              <a:rPr lang="pt-BR" dirty="0"/>
              <a:t>A UART está </a:t>
            </a:r>
            <a:r>
              <a:rPr lang="pt-BR" b="1" dirty="0"/>
              <a:t>limitada</a:t>
            </a:r>
            <a:r>
              <a:rPr lang="pt-BR" dirty="0"/>
              <a:t> a um pouco mais que 1Mbps;</a:t>
            </a:r>
          </a:p>
          <a:p>
            <a:r>
              <a:rPr lang="pt-BR" dirty="0"/>
              <a:t>2 possibilidades:</a:t>
            </a:r>
          </a:p>
          <a:p>
            <a:pPr lvl="1"/>
            <a:r>
              <a:rPr lang="pt-BR" dirty="0"/>
              <a:t>Envio em </a:t>
            </a:r>
            <a:r>
              <a:rPr lang="pt-BR" b="1" dirty="0"/>
              <a:t>modo texto</a:t>
            </a:r>
            <a:r>
              <a:rPr lang="pt-BR" dirty="0"/>
              <a:t>;</a:t>
            </a:r>
          </a:p>
          <a:p>
            <a:pPr lvl="2"/>
            <a:r>
              <a:rPr lang="pt-BR" dirty="0"/>
              <a:t>Modo de texto mais rápido pra processar;</a:t>
            </a:r>
          </a:p>
          <a:p>
            <a:pPr lvl="1"/>
            <a:r>
              <a:rPr lang="pt-BR" dirty="0"/>
              <a:t>Envio em </a:t>
            </a:r>
            <a:r>
              <a:rPr lang="pt-BR" b="1" dirty="0"/>
              <a:t>binário</a:t>
            </a:r>
            <a:r>
              <a:rPr lang="pt-BR" dirty="0"/>
              <a:t> com empacotamento:</a:t>
            </a:r>
          </a:p>
          <a:p>
            <a:pPr lvl="2"/>
            <a:r>
              <a:rPr lang="pt-BR" dirty="0"/>
              <a:t>Modo binário mais compacto;</a:t>
            </a:r>
          </a:p>
          <a:p>
            <a:pPr marL="0" indent="0">
              <a:buNone/>
            </a:pPr>
            <a:endParaRPr lang="pt-BR" dirty="0"/>
          </a:p>
          <a:p>
            <a:pPr marL="0" indent="0">
              <a:buNone/>
            </a:pPr>
            <a:endParaRPr lang="pt-BR" dirty="0"/>
          </a:p>
          <a:p>
            <a:endParaRPr lang="pt-BR" dirty="0"/>
          </a:p>
          <a:p>
            <a:r>
              <a:rPr lang="pt-BR" dirty="0"/>
              <a:t>Funcionou, mas houve </a:t>
            </a:r>
            <a:r>
              <a:rPr lang="pt-BR" b="1" dirty="0"/>
              <a:t>perda de amostras;</a:t>
            </a:r>
          </a:p>
          <a:p>
            <a:r>
              <a:rPr lang="pt-BR" dirty="0"/>
              <a:t>MATLAB não conseguiu </a:t>
            </a:r>
            <a:r>
              <a:rPr lang="pt-BR" dirty="0" err="1"/>
              <a:t>renderizar</a:t>
            </a:r>
            <a:r>
              <a:rPr lang="pt-BR" dirty="0"/>
              <a:t> os gráficos rapidamente</a:t>
            </a:r>
            <a:r>
              <a:rPr lang="pt-BR" b="1" dirty="0"/>
              <a:t>.</a:t>
            </a:r>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21</a:t>
            </a:fld>
            <a:endParaRPr lang="en-US" dirty="0"/>
          </a:p>
        </p:txBody>
      </p:sp>
      <p:grpSp>
        <p:nvGrpSpPr>
          <p:cNvPr id="5" name="Agrupar 4"/>
          <p:cNvGrpSpPr/>
          <p:nvPr/>
        </p:nvGrpSpPr>
        <p:grpSpPr>
          <a:xfrm>
            <a:off x="599622" y="4714490"/>
            <a:ext cx="11226799" cy="1140015"/>
            <a:chOff x="333829" y="848442"/>
            <a:chExt cx="11226799" cy="1140015"/>
          </a:xfrm>
        </p:grpSpPr>
        <p:sp>
          <p:nvSpPr>
            <p:cNvPr id="6" name="Retângulo 5"/>
            <p:cNvSpPr/>
            <p:nvPr/>
          </p:nvSpPr>
          <p:spPr>
            <a:xfrm>
              <a:off x="333829" y="1204686"/>
              <a:ext cx="1335314" cy="78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Inicio</a:t>
              </a:r>
            </a:p>
          </p:txBody>
        </p:sp>
        <p:sp>
          <p:nvSpPr>
            <p:cNvPr id="7" name="Retângulo 6"/>
            <p:cNvSpPr/>
            <p:nvPr/>
          </p:nvSpPr>
          <p:spPr>
            <a:xfrm>
              <a:off x="1669143" y="1204686"/>
              <a:ext cx="2162628" cy="7837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Freq. de amostragem</a:t>
              </a:r>
            </a:p>
          </p:txBody>
        </p:sp>
        <p:sp>
          <p:nvSpPr>
            <p:cNvPr id="8" name="CaixaDeTexto 7"/>
            <p:cNvSpPr txBox="1"/>
            <p:nvPr/>
          </p:nvSpPr>
          <p:spPr>
            <a:xfrm>
              <a:off x="2387600" y="848445"/>
              <a:ext cx="1233714" cy="369332"/>
            </a:xfrm>
            <a:prstGeom prst="rect">
              <a:avLst/>
            </a:prstGeom>
            <a:noFill/>
          </p:spPr>
          <p:txBody>
            <a:bodyPr wrap="square" rtlCol="0">
              <a:spAutoFit/>
            </a:bodyPr>
            <a:lstStyle/>
            <a:p>
              <a:r>
                <a:rPr lang="pt-BR" dirty="0"/>
                <a:t>1 byte</a:t>
              </a:r>
            </a:p>
          </p:txBody>
        </p:sp>
        <p:sp>
          <p:nvSpPr>
            <p:cNvPr id="9" name="CaixaDeTexto 8"/>
            <p:cNvSpPr txBox="1"/>
            <p:nvPr/>
          </p:nvSpPr>
          <p:spPr>
            <a:xfrm>
              <a:off x="10326914" y="848442"/>
              <a:ext cx="1233714" cy="369332"/>
            </a:xfrm>
            <a:prstGeom prst="rect">
              <a:avLst/>
            </a:prstGeom>
            <a:noFill/>
          </p:spPr>
          <p:txBody>
            <a:bodyPr wrap="square" rtlCol="0">
              <a:spAutoFit/>
            </a:bodyPr>
            <a:lstStyle/>
            <a:p>
              <a:r>
                <a:rPr lang="pt-BR" dirty="0"/>
                <a:t>1 byte</a:t>
              </a:r>
            </a:p>
          </p:txBody>
        </p:sp>
        <p:sp>
          <p:nvSpPr>
            <p:cNvPr id="10" name="Retângulo 9"/>
            <p:cNvSpPr/>
            <p:nvPr/>
          </p:nvSpPr>
          <p:spPr>
            <a:xfrm>
              <a:off x="7249885" y="1204683"/>
              <a:ext cx="2859315" cy="783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a:t>Dados</a:t>
              </a:r>
            </a:p>
          </p:txBody>
        </p:sp>
        <p:sp>
          <p:nvSpPr>
            <p:cNvPr id="11" name="CaixaDeTexto 10"/>
            <p:cNvSpPr txBox="1"/>
            <p:nvPr/>
          </p:nvSpPr>
          <p:spPr>
            <a:xfrm>
              <a:off x="7467599" y="848442"/>
              <a:ext cx="2420259" cy="369332"/>
            </a:xfrm>
            <a:prstGeom prst="rect">
              <a:avLst/>
            </a:prstGeom>
            <a:noFill/>
          </p:spPr>
          <p:txBody>
            <a:bodyPr wrap="square" rtlCol="0">
              <a:spAutoFit/>
            </a:bodyPr>
            <a:lstStyle/>
            <a:p>
              <a:r>
                <a:rPr lang="pt-BR" dirty="0"/>
                <a:t>2 bytes por amostra</a:t>
              </a:r>
            </a:p>
          </p:txBody>
        </p:sp>
        <p:sp>
          <p:nvSpPr>
            <p:cNvPr id="12" name="Retângulo 11"/>
            <p:cNvSpPr/>
            <p:nvPr/>
          </p:nvSpPr>
          <p:spPr>
            <a:xfrm>
              <a:off x="3791857" y="1204685"/>
              <a:ext cx="2162628" cy="7837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No. de amostras</a:t>
              </a:r>
            </a:p>
          </p:txBody>
        </p:sp>
        <p:sp>
          <p:nvSpPr>
            <p:cNvPr id="13" name="CaixaDeTexto 12"/>
            <p:cNvSpPr txBox="1"/>
            <p:nvPr/>
          </p:nvSpPr>
          <p:spPr>
            <a:xfrm>
              <a:off x="4256314" y="848444"/>
              <a:ext cx="1233714" cy="369332"/>
            </a:xfrm>
            <a:prstGeom prst="rect">
              <a:avLst/>
            </a:prstGeom>
            <a:noFill/>
          </p:spPr>
          <p:txBody>
            <a:bodyPr wrap="square" rtlCol="0">
              <a:spAutoFit/>
            </a:bodyPr>
            <a:lstStyle/>
            <a:p>
              <a:r>
                <a:rPr lang="pt-BR" dirty="0"/>
                <a:t>2 bytes</a:t>
              </a:r>
            </a:p>
          </p:txBody>
        </p:sp>
        <p:sp>
          <p:nvSpPr>
            <p:cNvPr id="14" name="Retângulo 13"/>
            <p:cNvSpPr/>
            <p:nvPr/>
          </p:nvSpPr>
          <p:spPr>
            <a:xfrm>
              <a:off x="10109199" y="1204682"/>
              <a:ext cx="1335314" cy="7837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Fim</a:t>
              </a:r>
            </a:p>
          </p:txBody>
        </p:sp>
        <p:sp>
          <p:nvSpPr>
            <p:cNvPr id="15" name="CaixaDeTexto 14"/>
            <p:cNvSpPr txBox="1"/>
            <p:nvPr/>
          </p:nvSpPr>
          <p:spPr>
            <a:xfrm>
              <a:off x="540658" y="848445"/>
              <a:ext cx="1233714" cy="369332"/>
            </a:xfrm>
            <a:prstGeom prst="rect">
              <a:avLst/>
            </a:prstGeom>
            <a:noFill/>
          </p:spPr>
          <p:txBody>
            <a:bodyPr wrap="square" rtlCol="0">
              <a:spAutoFit/>
            </a:bodyPr>
            <a:lstStyle/>
            <a:p>
              <a:r>
                <a:rPr lang="pt-BR" dirty="0"/>
                <a:t>1 byte</a:t>
              </a:r>
            </a:p>
          </p:txBody>
        </p:sp>
        <p:sp>
          <p:nvSpPr>
            <p:cNvPr id="16" name="Retângulo 15"/>
            <p:cNvSpPr/>
            <p:nvPr/>
          </p:nvSpPr>
          <p:spPr>
            <a:xfrm>
              <a:off x="5914571" y="1204684"/>
              <a:ext cx="1335314" cy="7837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600" dirty="0"/>
                <a:t>Fim cabeçalho</a:t>
              </a:r>
            </a:p>
          </p:txBody>
        </p:sp>
        <p:sp>
          <p:nvSpPr>
            <p:cNvPr id="17" name="CaixaDeTexto 16"/>
            <p:cNvSpPr txBox="1"/>
            <p:nvPr/>
          </p:nvSpPr>
          <p:spPr>
            <a:xfrm>
              <a:off x="6056085" y="852462"/>
              <a:ext cx="1233714" cy="369332"/>
            </a:xfrm>
            <a:prstGeom prst="rect">
              <a:avLst/>
            </a:prstGeom>
            <a:noFill/>
          </p:spPr>
          <p:txBody>
            <a:bodyPr wrap="square" rtlCol="0">
              <a:spAutoFit/>
            </a:bodyPr>
            <a:lstStyle/>
            <a:p>
              <a:r>
                <a:rPr lang="pt-BR" dirty="0"/>
                <a:t>1 byte</a:t>
              </a:r>
            </a:p>
          </p:txBody>
        </p:sp>
      </p:grpSp>
      <p:grpSp>
        <p:nvGrpSpPr>
          <p:cNvPr id="71" name="Agrupar 70"/>
          <p:cNvGrpSpPr/>
          <p:nvPr/>
        </p:nvGrpSpPr>
        <p:grpSpPr>
          <a:xfrm>
            <a:off x="7555592" y="3330024"/>
            <a:ext cx="2598059" cy="1569132"/>
            <a:chOff x="7562167" y="2992373"/>
            <a:chExt cx="2598059" cy="1569132"/>
          </a:xfrm>
        </p:grpSpPr>
        <p:sp>
          <p:nvSpPr>
            <p:cNvPr id="20" name="Retângulo 19"/>
            <p:cNvSpPr/>
            <p:nvPr/>
          </p:nvSpPr>
          <p:spPr>
            <a:xfrm>
              <a:off x="7562167" y="2992373"/>
              <a:ext cx="2562829" cy="11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8095193" y="2992373"/>
              <a:ext cx="2029803" cy="369332"/>
            </a:xfrm>
            <a:prstGeom prst="rect">
              <a:avLst/>
            </a:prstGeom>
            <a:noFill/>
          </p:spPr>
          <p:txBody>
            <a:bodyPr wrap="square" rtlCol="0">
              <a:spAutoFit/>
            </a:bodyPr>
            <a:lstStyle/>
            <a:p>
              <a:r>
                <a:rPr lang="pt-BR" dirty="0"/>
                <a:t>0XYYYYYYY</a:t>
              </a:r>
            </a:p>
          </p:txBody>
        </p:sp>
        <mc:AlternateContent xmlns:mc="http://schemas.openxmlformats.org/markup-compatibility/2006" xmlns:a14="http://schemas.microsoft.com/office/drawing/2010/main">
          <mc:Choice Requires="a14">
            <p:sp>
              <p:nvSpPr>
                <p:cNvPr id="19" name="CaixaDeTexto 18"/>
                <p:cNvSpPr txBox="1"/>
                <p:nvPr/>
              </p:nvSpPr>
              <p:spPr>
                <a:xfrm>
                  <a:off x="7712900" y="3268843"/>
                  <a:ext cx="2442181" cy="923330"/>
                </a:xfrm>
                <a:prstGeom prst="rect">
                  <a:avLst/>
                </a:prstGeom>
                <a:noFill/>
              </p:spPr>
              <p:txBody>
                <a:bodyPr wrap="square" rtlCol="0">
                  <a:spAutoFit/>
                </a:bodyPr>
                <a:lstStyle/>
                <a:p>
                  <a:r>
                    <a:rPr lang="pt-BR" dirty="0"/>
                    <a:t>X </a:t>
                  </a:r>
                  <a14:m>
                    <m:oMath xmlns:m="http://schemas.openxmlformats.org/officeDocument/2006/math">
                      <m:r>
                        <a:rPr lang="pt-BR" b="0" i="1" smtClean="0">
                          <a:latin typeface="Cambria Math" panose="02040503050406030204" pitchFamily="18" charset="0"/>
                        </a:rPr>
                        <m:t>→</m:t>
                      </m:r>
                    </m:oMath>
                  </a14:m>
                  <a:r>
                    <a:rPr lang="pt-BR" dirty="0"/>
                    <a:t> No do bit;</a:t>
                  </a:r>
                </a:p>
                <a:p>
                  <a:r>
                    <a:rPr lang="pt-BR" dirty="0"/>
                    <a:t>Y </a:t>
                  </a:r>
                  <a14:m>
                    <m:oMath xmlns:m="http://schemas.openxmlformats.org/officeDocument/2006/math">
                      <m:r>
                        <a:rPr lang="pt-BR" b="0" i="1" smtClean="0">
                          <a:latin typeface="Cambria Math" panose="02040503050406030204" pitchFamily="18" charset="0"/>
                        </a:rPr>
                        <m:t>→</m:t>
                      </m:r>
                    </m:oMath>
                  </a14:m>
                  <a:r>
                    <a:rPr lang="pt-BR" dirty="0"/>
                    <a:t> 6 bits do sinal (12 bits total)</a:t>
                  </a:r>
                </a:p>
              </p:txBody>
            </p:sp>
          </mc:Choice>
          <mc:Fallback xmlns="">
            <p:sp>
              <p:nvSpPr>
                <p:cNvPr id="19" name="CaixaDeTexto 18"/>
                <p:cNvSpPr txBox="1">
                  <a:spLocks noRot="1" noChangeAspect="1" noMove="1" noResize="1" noEditPoints="1" noAdjustHandles="1" noChangeArrowheads="1" noChangeShapeType="1" noTextEdit="1"/>
                </p:cNvSpPr>
                <p:nvPr/>
              </p:nvSpPr>
              <p:spPr>
                <a:xfrm>
                  <a:off x="7712900" y="3268843"/>
                  <a:ext cx="2442181" cy="923330"/>
                </a:xfrm>
                <a:prstGeom prst="rect">
                  <a:avLst/>
                </a:prstGeom>
                <a:blipFill>
                  <a:blip r:embed="rId3"/>
                  <a:stretch>
                    <a:fillRect l="-1995" t="-3289" b="-9211"/>
                  </a:stretch>
                </a:blipFill>
              </p:spPr>
              <p:txBody>
                <a:bodyPr/>
                <a:lstStyle/>
                <a:p>
                  <a:r>
                    <a:rPr lang="pt-BR">
                      <a:noFill/>
                    </a:rPr>
                    <a:t> </a:t>
                  </a:r>
                </a:p>
              </p:txBody>
            </p:sp>
          </mc:Fallback>
        </mc:AlternateContent>
        <p:cxnSp>
          <p:nvCxnSpPr>
            <p:cNvPr id="22" name="Conector: Angulado 21"/>
            <p:cNvCxnSpPr>
              <a:cxnSpLocks/>
              <a:stCxn id="11" idx="3"/>
              <a:endCxn id="19" idx="3"/>
            </p:cNvCxnSpPr>
            <p:nvPr/>
          </p:nvCxnSpPr>
          <p:spPr>
            <a:xfrm flipH="1" flipV="1">
              <a:off x="10155081" y="3730508"/>
              <a:ext cx="5145" cy="830997"/>
            </a:xfrm>
            <a:prstGeom prst="bentConnector3">
              <a:avLst>
                <a:gd name="adj1" fmla="val -44431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Conector: Angulado 31"/>
          <p:cNvCxnSpPr>
            <a:cxnSpLocks/>
            <a:stCxn id="3" idx="0"/>
            <a:endCxn id="43" idx="1"/>
          </p:cNvCxnSpPr>
          <p:nvPr/>
        </p:nvCxnSpPr>
        <p:spPr>
          <a:xfrm rot="5400000" flipH="1" flipV="1">
            <a:off x="5485074" y="518221"/>
            <a:ext cx="929522" cy="18893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Agrupar 34"/>
          <p:cNvGrpSpPr/>
          <p:nvPr/>
        </p:nvGrpSpPr>
        <p:grpSpPr>
          <a:xfrm>
            <a:off x="6894510" y="54356"/>
            <a:ext cx="3062514" cy="1887555"/>
            <a:chOff x="5776686" y="1669385"/>
            <a:chExt cx="3062514" cy="1887555"/>
          </a:xfrm>
        </p:grpSpPr>
        <p:sp>
          <p:nvSpPr>
            <p:cNvPr id="36" name="Retângulo 35"/>
            <p:cNvSpPr/>
            <p:nvPr/>
          </p:nvSpPr>
          <p:spPr>
            <a:xfrm>
              <a:off x="6961576" y="2207500"/>
              <a:ext cx="692729" cy="31756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HUB</a:t>
              </a:r>
            </a:p>
          </p:txBody>
        </p:sp>
        <p:sp>
          <p:nvSpPr>
            <p:cNvPr id="37" name="Retângulo 36"/>
            <p:cNvSpPr/>
            <p:nvPr/>
          </p:nvSpPr>
          <p:spPr>
            <a:xfrm>
              <a:off x="6731328" y="1785917"/>
              <a:ext cx="1153227" cy="30389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MATLAB</a:t>
              </a:r>
            </a:p>
          </p:txBody>
        </p:sp>
        <p:sp>
          <p:nvSpPr>
            <p:cNvPr id="38" name="Retângulo 37"/>
            <p:cNvSpPr/>
            <p:nvPr/>
          </p:nvSpPr>
          <p:spPr>
            <a:xfrm>
              <a:off x="5978322" y="3136028"/>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BBB1</a:t>
              </a:r>
            </a:p>
          </p:txBody>
        </p:sp>
        <p:sp>
          <p:nvSpPr>
            <p:cNvPr id="39" name="Retângulo 38"/>
            <p:cNvSpPr/>
            <p:nvPr/>
          </p:nvSpPr>
          <p:spPr>
            <a:xfrm>
              <a:off x="7421857" y="3136755"/>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BBB2</a:t>
              </a:r>
            </a:p>
          </p:txBody>
        </p:sp>
        <p:cxnSp>
          <p:nvCxnSpPr>
            <p:cNvPr id="40" name="Conector de Seta Reta 39"/>
            <p:cNvCxnSpPr>
              <a:cxnSpLocks/>
              <a:stCxn id="38" idx="0"/>
              <a:endCxn id="44" idx="2"/>
            </p:cNvCxnSpPr>
            <p:nvPr/>
          </p:nvCxnSpPr>
          <p:spPr>
            <a:xfrm flipV="1">
              <a:off x="6587923" y="2990048"/>
              <a:ext cx="0" cy="145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p:cNvCxnSpPr>
              <a:cxnSpLocks/>
              <a:stCxn id="39" idx="0"/>
              <a:endCxn id="45" idx="2"/>
            </p:cNvCxnSpPr>
            <p:nvPr/>
          </p:nvCxnSpPr>
          <p:spPr>
            <a:xfrm flipV="1">
              <a:off x="8031458" y="2988151"/>
              <a:ext cx="5542" cy="148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p:cNvCxnSpPr>
              <a:cxnSpLocks/>
              <a:stCxn id="36" idx="0"/>
              <a:endCxn id="37" idx="2"/>
            </p:cNvCxnSpPr>
            <p:nvPr/>
          </p:nvCxnSpPr>
          <p:spPr>
            <a:xfrm flipV="1">
              <a:off x="7307941" y="2089811"/>
              <a:ext cx="1" cy="117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tângulo 42"/>
            <p:cNvSpPr/>
            <p:nvPr/>
          </p:nvSpPr>
          <p:spPr>
            <a:xfrm>
              <a:off x="5776686" y="1669385"/>
              <a:ext cx="3062514" cy="18875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p:cNvSpPr/>
            <p:nvPr/>
          </p:nvSpPr>
          <p:spPr>
            <a:xfrm>
              <a:off x="5978322" y="2641706"/>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TLL/USB</a:t>
              </a:r>
            </a:p>
          </p:txBody>
        </p:sp>
        <p:sp>
          <p:nvSpPr>
            <p:cNvPr id="45" name="Retângulo 44"/>
            <p:cNvSpPr/>
            <p:nvPr/>
          </p:nvSpPr>
          <p:spPr>
            <a:xfrm>
              <a:off x="7427399" y="2639809"/>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TLL/USB</a:t>
              </a:r>
            </a:p>
          </p:txBody>
        </p:sp>
        <p:cxnSp>
          <p:nvCxnSpPr>
            <p:cNvPr id="46" name="Conector: Angulado 45"/>
            <p:cNvCxnSpPr>
              <a:cxnSpLocks/>
              <a:stCxn id="44" idx="0"/>
              <a:endCxn id="36" idx="1"/>
            </p:cNvCxnSpPr>
            <p:nvPr/>
          </p:nvCxnSpPr>
          <p:spPr>
            <a:xfrm rot="5400000" flipH="1" flipV="1">
              <a:off x="6637037" y="2317168"/>
              <a:ext cx="275425" cy="3736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Angulado 46"/>
            <p:cNvCxnSpPr>
              <a:cxnSpLocks/>
              <a:stCxn id="45" idx="0"/>
              <a:endCxn id="36" idx="3"/>
            </p:cNvCxnSpPr>
            <p:nvPr/>
          </p:nvCxnSpPr>
          <p:spPr>
            <a:xfrm rot="16200000" flipV="1">
              <a:off x="7708889" y="2311697"/>
              <a:ext cx="273528" cy="38269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567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Conclusão</a:t>
            </a:r>
          </a:p>
        </p:txBody>
      </p:sp>
      <p:sp>
        <p:nvSpPr>
          <p:cNvPr id="3" name="Espaço Reservado para Conteúdo 2"/>
          <p:cNvSpPr>
            <a:spLocks noGrp="1"/>
          </p:cNvSpPr>
          <p:nvPr>
            <p:ph idx="1"/>
          </p:nvPr>
        </p:nvSpPr>
        <p:spPr>
          <a:xfrm>
            <a:off x="1104293" y="1523734"/>
            <a:ext cx="8946541" cy="4759079"/>
          </a:xfrm>
        </p:spPr>
        <p:txBody>
          <a:bodyPr>
            <a:normAutofit/>
          </a:bodyPr>
          <a:lstStyle/>
          <a:p>
            <a:r>
              <a:rPr lang="pt-BR" dirty="0"/>
              <a:t>Em relação aos métodos de captura de dados do ADC para o BBB </a:t>
            </a:r>
            <a:r>
              <a:rPr lang="pt-BR" b="1" dirty="0"/>
              <a:t>a solução serial (SPI) é a mais interessante</a:t>
            </a:r>
            <a:r>
              <a:rPr lang="pt-BR" dirty="0"/>
              <a:t>;</a:t>
            </a:r>
          </a:p>
          <a:p>
            <a:r>
              <a:rPr lang="pt-BR" dirty="0"/>
              <a:t>Em relação aos métodos de envio o </a:t>
            </a:r>
            <a:r>
              <a:rPr lang="pt-BR" b="1" dirty="0"/>
              <a:t>HTTP</a:t>
            </a:r>
            <a:r>
              <a:rPr lang="pt-BR" dirty="0"/>
              <a:t> foi o mais </a:t>
            </a:r>
            <a:r>
              <a:rPr lang="pt-BR" b="1" dirty="0"/>
              <a:t>estável</a:t>
            </a:r>
            <a:r>
              <a:rPr lang="pt-BR" dirty="0"/>
              <a:t>, mas </a:t>
            </a:r>
            <a:r>
              <a:rPr lang="pt-BR" b="1" dirty="0"/>
              <a:t>não conseguiu trabalhar com o MATLAB</a:t>
            </a:r>
            <a:r>
              <a:rPr lang="pt-BR" dirty="0"/>
              <a:t>;</a:t>
            </a:r>
          </a:p>
          <a:p>
            <a:r>
              <a:rPr lang="pt-BR" dirty="0"/>
              <a:t>O método </a:t>
            </a:r>
            <a:r>
              <a:rPr lang="pt-BR" b="1" dirty="0"/>
              <a:t>UART com hub USB</a:t>
            </a:r>
            <a:r>
              <a:rPr lang="pt-BR" dirty="0"/>
              <a:t> foi o mais </a:t>
            </a:r>
            <a:r>
              <a:rPr lang="pt-BR" b="1" dirty="0"/>
              <a:t>instável</a:t>
            </a:r>
            <a:r>
              <a:rPr lang="pt-BR" dirty="0"/>
              <a:t>, mas utilizou o MATLAB e também é mais </a:t>
            </a:r>
            <a:r>
              <a:rPr lang="pt-BR" b="1" dirty="0"/>
              <a:t>acessível a outros programas de engenharia</a:t>
            </a:r>
            <a:r>
              <a:rPr lang="pt-BR" dirty="0"/>
              <a:t>;</a:t>
            </a:r>
          </a:p>
          <a:p>
            <a:r>
              <a:rPr lang="pt-BR" dirty="0"/>
              <a:t>Abordagem </a:t>
            </a:r>
            <a:r>
              <a:rPr lang="en-ZA" i="1" dirty="0"/>
              <a:t>multithreading</a:t>
            </a:r>
            <a:r>
              <a:rPr lang="pt-BR" dirty="0"/>
              <a:t> é uma incógnita;</a:t>
            </a:r>
          </a:p>
          <a:p>
            <a:r>
              <a:rPr lang="pt-BR" dirty="0"/>
              <a:t>Se a abordagem </a:t>
            </a:r>
            <a:r>
              <a:rPr lang="en-ZA" dirty="0"/>
              <a:t>multithreading</a:t>
            </a:r>
            <a:r>
              <a:rPr lang="pt-BR" dirty="0"/>
              <a:t> for possível em </a:t>
            </a:r>
            <a:r>
              <a:rPr lang="pt-BR" b="1" dirty="0"/>
              <a:t>outra linguagem </a:t>
            </a:r>
            <a:r>
              <a:rPr lang="pt-BR" dirty="0"/>
              <a:t>ou com </a:t>
            </a:r>
            <a:r>
              <a:rPr lang="pt-BR" b="1" dirty="0"/>
              <a:t>outras técnicas </a:t>
            </a:r>
            <a:r>
              <a:rPr lang="pt-BR" dirty="0"/>
              <a:t>o BBB pode funcionar como um DAQ;</a:t>
            </a:r>
          </a:p>
          <a:p>
            <a:r>
              <a:rPr lang="pt-BR" dirty="0"/>
              <a:t>BBB é </a:t>
            </a:r>
            <a:r>
              <a:rPr lang="pt-BR" b="1" dirty="0"/>
              <a:t>complexo de se programar e tem pouca documentação</a:t>
            </a:r>
            <a:r>
              <a:rPr lang="pt-BR" dirty="0"/>
              <a:t>, mas </a:t>
            </a:r>
            <a:r>
              <a:rPr lang="pt-BR" b="1" dirty="0"/>
              <a:t>essa monografia serve como uma boa introdução</a:t>
            </a:r>
            <a:r>
              <a:rPr lang="pt-BR" dirty="0"/>
              <a:t>.</a:t>
            </a:r>
            <a:endParaRPr lang="pt-BR" b="1" dirty="0"/>
          </a:p>
          <a:p>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403753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Trabalhos futuros</a:t>
            </a:r>
          </a:p>
        </p:txBody>
      </p:sp>
      <p:sp>
        <p:nvSpPr>
          <p:cNvPr id="3" name="Espaço Reservado para Conteúdo 2"/>
          <p:cNvSpPr>
            <a:spLocks noGrp="1"/>
          </p:cNvSpPr>
          <p:nvPr>
            <p:ph idx="1"/>
          </p:nvPr>
        </p:nvSpPr>
        <p:spPr>
          <a:xfrm>
            <a:off x="1104293" y="1853248"/>
            <a:ext cx="8946541" cy="4805082"/>
          </a:xfrm>
        </p:spPr>
        <p:txBody>
          <a:bodyPr>
            <a:normAutofit/>
          </a:bodyPr>
          <a:lstStyle/>
          <a:p>
            <a:r>
              <a:rPr lang="pt-BR" dirty="0"/>
              <a:t>Utilizar protocolo HTTP no MATLAB;</a:t>
            </a:r>
          </a:p>
          <a:p>
            <a:r>
              <a:rPr lang="pt-BR" dirty="0"/>
              <a:t>Criar um sistema de correção de erros e enumeração de pacotes na interface serial (UART);</a:t>
            </a:r>
          </a:p>
          <a:p>
            <a:r>
              <a:rPr lang="pt-BR" dirty="0"/>
              <a:t>Implementar o código de envio de dados em linguagens de programação mais eficiente, como C++;</a:t>
            </a:r>
          </a:p>
          <a:p>
            <a:r>
              <a:rPr lang="pt-BR" dirty="0"/>
              <a:t>Implementar métodos mais avançados de sincronização de </a:t>
            </a:r>
            <a:r>
              <a:rPr lang="pt-BR" i="1" dirty="0"/>
              <a:t>thread</a:t>
            </a:r>
            <a:r>
              <a:rPr lang="pt-BR" dirty="0"/>
              <a:t>;</a:t>
            </a:r>
          </a:p>
          <a:p>
            <a:r>
              <a:rPr lang="pt-BR" dirty="0"/>
              <a:t>Testar o método de I/Os como comunicação SPI com mais de um ADC;</a:t>
            </a:r>
          </a:p>
          <a:p>
            <a:r>
              <a:rPr lang="pt-BR" dirty="0"/>
              <a:t>Partir para outras plataformas mais simples como Arduino </a:t>
            </a:r>
            <a:r>
              <a:rPr lang="pt-BR" dirty="0" err="1"/>
              <a:t>Yun</a:t>
            </a:r>
            <a:r>
              <a:rPr lang="pt-BR" dirty="0"/>
              <a:t>;</a:t>
            </a:r>
          </a:p>
          <a:p>
            <a:r>
              <a:rPr lang="pt-BR" dirty="0"/>
              <a:t>Se utilizar a abordagem do hub USB, usar um dispositivo mais barato como microcontroladores;</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56879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Breve histórico – Dispositivos </a:t>
            </a:r>
            <a:r>
              <a:rPr lang="pt-BR" i="1" dirty="0"/>
              <a:t>stand-</a:t>
            </a:r>
            <a:r>
              <a:rPr lang="pt-BR" i="1" dirty="0" err="1"/>
              <a:t>alone</a:t>
            </a:r>
            <a:endParaRPr lang="pt-BR" i="1" dirty="0"/>
          </a:p>
        </p:txBody>
      </p:sp>
      <p:sp>
        <p:nvSpPr>
          <p:cNvPr id="3" name="Espaço Reservado para Texto 2"/>
          <p:cNvSpPr>
            <a:spLocks noGrp="1"/>
          </p:cNvSpPr>
          <p:nvPr>
            <p:ph type="body" idx="1"/>
          </p:nvPr>
        </p:nvSpPr>
        <p:spPr/>
        <p:txBody>
          <a:bodyPr/>
          <a:lstStyle/>
          <a:p>
            <a:r>
              <a:rPr lang="pt-BR" dirty="0"/>
              <a:t>RS-232, </a:t>
            </a:r>
            <a:r>
              <a:rPr lang="en-US" dirty="0"/>
              <a:t>RS-485 e </a:t>
            </a:r>
            <a:r>
              <a:rPr lang="en-US" dirty="0" err="1"/>
              <a:t>variantes</a:t>
            </a:r>
            <a:endParaRPr lang="pt-BR" dirty="0"/>
          </a:p>
        </p:txBody>
      </p:sp>
      <p:pic>
        <p:nvPicPr>
          <p:cNvPr id="2050" name="Picture 2" descr="Resultado de imagem para daq rs23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03314" y="2481263"/>
            <a:ext cx="2904802" cy="2643824"/>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Texto 4"/>
          <p:cNvSpPr>
            <a:spLocks noGrp="1"/>
          </p:cNvSpPr>
          <p:nvPr>
            <p:ph type="body" sz="quarter" idx="3"/>
          </p:nvPr>
        </p:nvSpPr>
        <p:spPr/>
        <p:txBody>
          <a:bodyPr/>
          <a:lstStyle/>
          <a:p>
            <a:r>
              <a:rPr lang="pt-BR" dirty="0"/>
              <a:t>USB 2.0/Ethernet/</a:t>
            </a:r>
            <a:r>
              <a:rPr lang="pt-BR" dirty="0" err="1"/>
              <a:t>Wifi</a:t>
            </a:r>
            <a:endParaRPr lang="pt-BR" dirty="0"/>
          </a:p>
        </p:txBody>
      </p:sp>
      <p:pic>
        <p:nvPicPr>
          <p:cNvPr id="2052" name="Picture 4" descr="Resultado de imagem para daq usb"/>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654495" y="2533014"/>
            <a:ext cx="3269906" cy="2448627"/>
          </a:xfrm>
          <a:prstGeom prst="rect">
            <a:avLst/>
          </a:prstGeom>
          <a:noFill/>
          <a:extLst>
            <a:ext uri="{909E8E84-426E-40DD-AFC4-6F175D3DCCD1}">
              <a14:hiddenFill xmlns:a14="http://schemas.microsoft.com/office/drawing/2010/main">
                <a:solidFill>
                  <a:srgbClr val="FFFFFF"/>
                </a:solidFill>
              </a14:hiddenFill>
            </a:ext>
          </a:extLst>
        </p:spPr>
      </p:pic>
      <p:sp>
        <p:nvSpPr>
          <p:cNvPr id="9" name="Espaço Reservado para Número de Slide 8"/>
          <p:cNvSpPr>
            <a:spLocks noGrp="1"/>
          </p:cNvSpPr>
          <p:nvPr>
            <p:ph type="sldNum" sz="quarter" idx="12"/>
          </p:nvPr>
        </p:nvSpPr>
        <p:spPr/>
        <p:txBody>
          <a:bodyPr/>
          <a:lstStyle/>
          <a:p>
            <a:fld id="{D57F1E4F-1CFF-5643-939E-02111984F565}" type="slidenum">
              <a:rPr lang="en-US" smtClean="0"/>
              <a:t>3</a:t>
            </a:fld>
            <a:endParaRPr lang="en-US" dirty="0"/>
          </a:p>
        </p:txBody>
      </p:sp>
      <p:sp>
        <p:nvSpPr>
          <p:cNvPr id="7" name="CaixaDeTexto 6"/>
          <p:cNvSpPr txBox="1"/>
          <p:nvPr/>
        </p:nvSpPr>
        <p:spPr>
          <a:xfrm>
            <a:off x="1103313" y="5125087"/>
            <a:ext cx="3417093" cy="1477328"/>
          </a:xfrm>
          <a:prstGeom prst="rect">
            <a:avLst/>
          </a:prstGeom>
          <a:noFill/>
        </p:spPr>
        <p:txBody>
          <a:bodyPr wrap="square" rtlCol="0">
            <a:spAutoFit/>
          </a:bodyPr>
          <a:lstStyle/>
          <a:p>
            <a:pPr marL="285750" indent="-285750">
              <a:buFont typeface="Arial" panose="020B0604020202020204" pitchFamily="34" charset="0"/>
              <a:buChar char="•"/>
            </a:pPr>
            <a:r>
              <a:rPr lang="pt-BR" dirty="0"/>
              <a:t>Mais lento;</a:t>
            </a:r>
          </a:p>
          <a:p>
            <a:pPr marL="285750" indent="-285750">
              <a:buFont typeface="Arial" panose="020B0604020202020204" pitchFamily="34" charset="0"/>
              <a:buChar char="•"/>
            </a:pPr>
            <a:r>
              <a:rPr lang="pt-BR" dirty="0"/>
              <a:t>Surgiu primeiro;</a:t>
            </a:r>
          </a:p>
          <a:p>
            <a:pPr marL="285750" indent="-285750">
              <a:buFont typeface="Arial" panose="020B0604020202020204" pitchFamily="34" charset="0"/>
              <a:buChar char="•"/>
            </a:pPr>
            <a:r>
              <a:rPr lang="pt-BR" dirty="0"/>
              <a:t>Essas portas não estão mais disponíveis nos PCs atuais;</a:t>
            </a:r>
          </a:p>
        </p:txBody>
      </p:sp>
      <p:sp>
        <p:nvSpPr>
          <p:cNvPr id="8" name="Retângulo 7"/>
          <p:cNvSpPr/>
          <p:nvPr/>
        </p:nvSpPr>
        <p:spPr>
          <a:xfrm>
            <a:off x="5654495" y="5175640"/>
            <a:ext cx="6096000" cy="1477328"/>
          </a:xfrm>
          <a:prstGeom prst="rect">
            <a:avLst/>
          </a:prstGeom>
        </p:spPr>
        <p:txBody>
          <a:bodyPr>
            <a:spAutoFit/>
          </a:bodyPr>
          <a:lstStyle/>
          <a:p>
            <a:pPr marL="285750" indent="-285750">
              <a:buFont typeface="Arial" panose="020B0604020202020204" pitchFamily="34" charset="0"/>
              <a:buChar char="•"/>
            </a:pPr>
            <a:r>
              <a:rPr lang="pt-BR" dirty="0"/>
              <a:t>Possibilitou DAQs com </a:t>
            </a:r>
            <a:r>
              <a:rPr lang="pt-BR" b="1" dirty="0"/>
              <a:t>alta frequência </a:t>
            </a:r>
            <a:r>
              <a:rPr lang="pt-BR" dirty="0"/>
              <a:t>de amostragem e </a:t>
            </a:r>
            <a:r>
              <a:rPr lang="pt-BR" b="1" dirty="0"/>
              <a:t>muitos canais</a:t>
            </a:r>
            <a:r>
              <a:rPr lang="pt-BR" dirty="0"/>
              <a:t>, </a:t>
            </a:r>
            <a:r>
              <a:rPr lang="pt-BR" b="1" dirty="0"/>
              <a:t>antes restrito as placas de extensão</a:t>
            </a:r>
            <a:r>
              <a:rPr lang="pt-BR" dirty="0"/>
              <a:t>;</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322730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Situação atual</a:t>
            </a:r>
          </a:p>
        </p:txBody>
      </p:sp>
      <p:sp>
        <p:nvSpPr>
          <p:cNvPr id="3" name="Espaço Reservado para Texto 2"/>
          <p:cNvSpPr>
            <a:spLocks noGrp="1"/>
          </p:cNvSpPr>
          <p:nvPr>
            <p:ph type="body" idx="1"/>
          </p:nvPr>
        </p:nvSpPr>
        <p:spPr>
          <a:xfrm>
            <a:off x="1216025" y="1268867"/>
            <a:ext cx="4396338" cy="576262"/>
          </a:xfrm>
        </p:spPr>
        <p:txBody>
          <a:bodyPr/>
          <a:lstStyle/>
          <a:p>
            <a:r>
              <a:rPr lang="pt-BR" dirty="0"/>
              <a:t>Altos preços</a:t>
            </a:r>
          </a:p>
        </p:txBody>
      </p:sp>
      <p:pic>
        <p:nvPicPr>
          <p:cNvPr id="7" name="Espaço Reservado para Conteúdo 6"/>
          <p:cNvPicPr>
            <a:picLocks noGrp="1" noChangeAspect="1"/>
          </p:cNvPicPr>
          <p:nvPr>
            <p:ph sz="half" idx="2"/>
          </p:nvPr>
        </p:nvPicPr>
        <p:blipFill rotWithShape="1">
          <a:blip r:embed="rId3"/>
          <a:srcRect r="45616" b="39684"/>
          <a:stretch/>
        </p:blipFill>
        <p:spPr>
          <a:xfrm>
            <a:off x="1216024" y="1896881"/>
            <a:ext cx="4396339" cy="2096136"/>
          </a:xfrm>
          <a:prstGeom prst="rect">
            <a:avLst/>
          </a:prstGeom>
        </p:spPr>
      </p:pic>
      <p:sp>
        <p:nvSpPr>
          <p:cNvPr id="5" name="Espaço Reservado para Texto 4"/>
          <p:cNvSpPr>
            <a:spLocks noGrp="1"/>
          </p:cNvSpPr>
          <p:nvPr>
            <p:ph type="body" sz="quarter" idx="3"/>
          </p:nvPr>
        </p:nvSpPr>
        <p:spPr>
          <a:xfrm>
            <a:off x="1103312" y="3993017"/>
            <a:ext cx="4396339" cy="576262"/>
          </a:xfrm>
        </p:spPr>
        <p:txBody>
          <a:bodyPr/>
          <a:lstStyle/>
          <a:p>
            <a:r>
              <a:rPr lang="pt-BR" dirty="0"/>
              <a:t>Venda casada</a:t>
            </a:r>
          </a:p>
        </p:txBody>
      </p:sp>
      <p:pic>
        <p:nvPicPr>
          <p:cNvPr id="8" name="Espaço Reservado para Conteúdo 7"/>
          <p:cNvPicPr>
            <a:picLocks noGrp="1"/>
          </p:cNvPicPr>
          <p:nvPr>
            <p:ph sz="quarter" idx="4"/>
          </p:nvPr>
        </p:nvPicPr>
        <p:blipFill rotWithShape="1">
          <a:blip r:embed="rId4"/>
          <a:srcRect l="77786" b="31469"/>
          <a:stretch/>
        </p:blipFill>
        <p:spPr>
          <a:xfrm>
            <a:off x="5750915" y="4653237"/>
            <a:ext cx="1938833" cy="1479549"/>
          </a:xfrm>
          <a:prstGeom prst="rect">
            <a:avLst/>
          </a:prstGeom>
        </p:spPr>
      </p:pic>
      <p:sp>
        <p:nvSpPr>
          <p:cNvPr id="18" name="Espaço Reservado para Número de Slide 17"/>
          <p:cNvSpPr>
            <a:spLocks noGrp="1"/>
          </p:cNvSpPr>
          <p:nvPr>
            <p:ph type="sldNum" sz="quarter" idx="12"/>
          </p:nvPr>
        </p:nvSpPr>
        <p:spPr/>
        <p:txBody>
          <a:bodyPr/>
          <a:lstStyle/>
          <a:p>
            <a:fld id="{D57F1E4F-1CFF-5643-939E-02111984F565}" type="slidenum">
              <a:rPr lang="en-US" smtClean="0"/>
              <a:t>4</a:t>
            </a:fld>
            <a:endParaRPr lang="en-US" dirty="0"/>
          </a:p>
        </p:txBody>
      </p:sp>
      <p:sp>
        <p:nvSpPr>
          <p:cNvPr id="9" name="CaixaDeTexto 8"/>
          <p:cNvSpPr txBox="1"/>
          <p:nvPr/>
        </p:nvSpPr>
        <p:spPr>
          <a:xfrm>
            <a:off x="5810250" y="1845129"/>
            <a:ext cx="3676650" cy="2031325"/>
          </a:xfrm>
          <a:prstGeom prst="rect">
            <a:avLst/>
          </a:prstGeom>
          <a:noFill/>
        </p:spPr>
        <p:txBody>
          <a:bodyPr wrap="square" rtlCol="0">
            <a:spAutoFit/>
          </a:bodyPr>
          <a:lstStyle/>
          <a:p>
            <a:pPr marL="285750" indent="-285750">
              <a:buFont typeface="Arial" panose="020B0604020202020204" pitchFamily="34" charset="0"/>
              <a:buChar char="•"/>
            </a:pPr>
            <a:r>
              <a:rPr lang="pt-BR" dirty="0"/>
              <a:t>Fabricantes tradicionais;</a:t>
            </a:r>
          </a:p>
          <a:p>
            <a:pPr marL="285750" indent="-285750">
              <a:buFont typeface="Arial" panose="020B0604020202020204" pitchFamily="34" charset="0"/>
              <a:buChar char="•"/>
            </a:pPr>
            <a:r>
              <a:rPr lang="pt-BR" dirty="0"/>
              <a:t>Clientes ricos e exigentes (Industria);</a:t>
            </a:r>
          </a:p>
          <a:p>
            <a:pPr marL="285750" indent="-285750">
              <a:buFont typeface="Arial" panose="020B0604020202020204" pitchFamily="34" charset="0"/>
              <a:buChar char="•"/>
            </a:pPr>
            <a:r>
              <a:rPr lang="pt-BR" dirty="0"/>
              <a:t>Soluções fechadas e proprietárias;</a:t>
            </a:r>
          </a:p>
          <a:p>
            <a:pPr marL="285750" indent="-285750">
              <a:buFont typeface="Arial" panose="020B0604020202020204" pitchFamily="34" charset="0"/>
              <a:buChar char="•"/>
            </a:pPr>
            <a:r>
              <a:rPr lang="pt-BR" dirty="0"/>
              <a:t>Abusos (Venda casada de </a:t>
            </a:r>
            <a:r>
              <a:rPr lang="pt-BR" i="1" dirty="0"/>
              <a:t>software</a:t>
            </a:r>
            <a:r>
              <a:rPr lang="pt-BR" dirty="0"/>
              <a:t> e </a:t>
            </a:r>
            <a:r>
              <a:rPr lang="pt-BR" i="1" dirty="0"/>
              <a:t>hardware</a:t>
            </a:r>
            <a:r>
              <a:rPr lang="pt-BR" dirty="0"/>
              <a:t>).</a:t>
            </a:r>
          </a:p>
        </p:txBody>
      </p:sp>
      <p:pic>
        <p:nvPicPr>
          <p:cNvPr id="10" name="Espaço Reservado para Conteúdo 7"/>
          <p:cNvPicPr>
            <a:picLocks/>
          </p:cNvPicPr>
          <p:nvPr/>
        </p:nvPicPr>
        <p:blipFill rotWithShape="1">
          <a:blip r:embed="rId4"/>
          <a:srcRect r="64038" b="31469"/>
          <a:stretch/>
        </p:blipFill>
        <p:spPr>
          <a:xfrm>
            <a:off x="1216024" y="4653237"/>
            <a:ext cx="4361299" cy="2055811"/>
          </a:xfrm>
          <a:prstGeom prst="rect">
            <a:avLst/>
          </a:prstGeom>
        </p:spPr>
      </p:pic>
      <p:sp>
        <p:nvSpPr>
          <p:cNvPr id="12" name="Retângulo 11"/>
          <p:cNvSpPr/>
          <p:nvPr/>
        </p:nvSpPr>
        <p:spPr>
          <a:xfrm>
            <a:off x="3860800" y="5718629"/>
            <a:ext cx="972457" cy="304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3" name="Retângulo 12"/>
          <p:cNvSpPr/>
          <p:nvPr/>
        </p:nvSpPr>
        <p:spPr>
          <a:xfrm>
            <a:off x="6234102" y="5791701"/>
            <a:ext cx="972457" cy="304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4" name="CaixaDeTexto 13"/>
          <p:cNvSpPr txBox="1"/>
          <p:nvPr/>
        </p:nvSpPr>
        <p:spPr>
          <a:xfrm>
            <a:off x="4158656" y="5141923"/>
            <a:ext cx="1790700" cy="646331"/>
          </a:xfrm>
          <a:prstGeom prst="rect">
            <a:avLst/>
          </a:prstGeom>
          <a:noFill/>
        </p:spPr>
        <p:txBody>
          <a:bodyPr wrap="square" rtlCol="0">
            <a:spAutoFit/>
          </a:bodyPr>
          <a:lstStyle/>
          <a:p>
            <a:r>
              <a:rPr lang="pt-BR" dirty="0">
                <a:solidFill>
                  <a:schemeClr val="accent1"/>
                </a:solidFill>
              </a:rPr>
              <a:t>Preço do </a:t>
            </a:r>
            <a:r>
              <a:rPr lang="pt-BR" i="1" dirty="0">
                <a:solidFill>
                  <a:schemeClr val="accent1"/>
                </a:solidFill>
              </a:rPr>
              <a:t>hardware</a:t>
            </a:r>
          </a:p>
        </p:txBody>
      </p:sp>
      <p:sp>
        <p:nvSpPr>
          <p:cNvPr id="15" name="CaixaDeTexto 14"/>
          <p:cNvSpPr txBox="1"/>
          <p:nvPr/>
        </p:nvSpPr>
        <p:spPr>
          <a:xfrm>
            <a:off x="5750915" y="6307111"/>
            <a:ext cx="3739625" cy="369332"/>
          </a:xfrm>
          <a:prstGeom prst="rect">
            <a:avLst/>
          </a:prstGeom>
          <a:noFill/>
        </p:spPr>
        <p:txBody>
          <a:bodyPr wrap="square" rtlCol="0">
            <a:spAutoFit/>
          </a:bodyPr>
          <a:lstStyle/>
          <a:p>
            <a:r>
              <a:rPr lang="pt-BR" dirty="0"/>
              <a:t>Preço do </a:t>
            </a:r>
            <a:r>
              <a:rPr lang="pt-BR" i="1" dirty="0"/>
              <a:t>hardware + software</a:t>
            </a:r>
          </a:p>
        </p:txBody>
      </p:sp>
      <p:cxnSp>
        <p:nvCxnSpPr>
          <p:cNvPr id="17" name="Conector de Seta Reta 16"/>
          <p:cNvCxnSpPr/>
          <p:nvPr/>
        </p:nvCxnSpPr>
        <p:spPr>
          <a:xfrm flipH="1" flipV="1">
            <a:off x="7689748" y="6023429"/>
            <a:ext cx="902709" cy="283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71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767200" y="1721224"/>
            <a:ext cx="6731341" cy="215152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Novas soluções</a:t>
            </a:r>
          </a:p>
        </p:txBody>
      </p:sp>
      <p:sp>
        <p:nvSpPr>
          <p:cNvPr id="14" name="Espaço Reservado para Número de Slide 13"/>
          <p:cNvSpPr>
            <a:spLocks noGrp="1"/>
          </p:cNvSpPr>
          <p:nvPr>
            <p:ph type="sldNum" sz="quarter" idx="12"/>
          </p:nvPr>
        </p:nvSpPr>
        <p:spPr/>
        <p:txBody>
          <a:bodyPr/>
          <a:lstStyle/>
          <a:p>
            <a:fld id="{D57F1E4F-1CFF-5643-939E-02111984F565}" type="slidenum">
              <a:rPr lang="en-US" smtClean="0"/>
              <a:t>5</a:t>
            </a:fld>
            <a:endParaRPr lang="en-US" dirty="0"/>
          </a:p>
        </p:txBody>
      </p:sp>
      <p:sp>
        <p:nvSpPr>
          <p:cNvPr id="10" name="CaixaDeTexto 9"/>
          <p:cNvSpPr txBox="1"/>
          <p:nvPr/>
        </p:nvSpPr>
        <p:spPr>
          <a:xfrm>
            <a:off x="3617830" y="4019262"/>
            <a:ext cx="3918858" cy="369332"/>
          </a:xfrm>
          <a:prstGeom prst="rect">
            <a:avLst/>
          </a:prstGeom>
          <a:noFill/>
        </p:spPr>
        <p:txBody>
          <a:bodyPr wrap="square" rtlCol="0">
            <a:spAutoFit/>
          </a:bodyPr>
          <a:lstStyle/>
          <a:p>
            <a:pPr algn="ctr"/>
            <a:r>
              <a:rPr lang="pt-BR" dirty="0"/>
              <a:t>Visão geral de um DAQ</a:t>
            </a:r>
          </a:p>
        </p:txBody>
      </p:sp>
      <p:sp>
        <p:nvSpPr>
          <p:cNvPr id="12" name="CaixaDeTexto 11"/>
          <p:cNvSpPr txBox="1"/>
          <p:nvPr/>
        </p:nvSpPr>
        <p:spPr>
          <a:xfrm>
            <a:off x="1767259" y="4388594"/>
            <a:ext cx="7620000" cy="369332"/>
          </a:xfrm>
          <a:prstGeom prst="rect">
            <a:avLst/>
          </a:prstGeom>
          <a:noFill/>
        </p:spPr>
        <p:txBody>
          <a:bodyPr wrap="square" rtlCol="0">
            <a:spAutoFit/>
          </a:bodyPr>
          <a:lstStyle/>
          <a:p>
            <a:pPr algn="ctr"/>
            <a:r>
              <a:rPr lang="pt-BR" dirty="0"/>
              <a:t>Essa configuração já existe em </a:t>
            </a:r>
            <a:r>
              <a:rPr lang="pt-BR" b="1" dirty="0"/>
              <a:t>sistemas embarcados</a:t>
            </a:r>
          </a:p>
        </p:txBody>
      </p:sp>
      <p:grpSp>
        <p:nvGrpSpPr>
          <p:cNvPr id="52" name="Agrupar 51"/>
          <p:cNvGrpSpPr/>
          <p:nvPr/>
        </p:nvGrpSpPr>
        <p:grpSpPr>
          <a:xfrm>
            <a:off x="646111" y="1929033"/>
            <a:ext cx="10645614" cy="1683986"/>
            <a:chOff x="646111" y="1705135"/>
            <a:chExt cx="10645614" cy="1683986"/>
          </a:xfrm>
        </p:grpSpPr>
        <p:cxnSp>
          <p:nvCxnSpPr>
            <p:cNvPr id="50" name="Conector de Seta Reta 49"/>
            <p:cNvCxnSpPr>
              <a:cxnSpLocks/>
            </p:cNvCxnSpPr>
            <p:nvPr/>
          </p:nvCxnSpPr>
          <p:spPr>
            <a:xfrm>
              <a:off x="1517209" y="2769487"/>
              <a:ext cx="3841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Agrupar 12"/>
            <p:cNvGrpSpPr/>
            <p:nvPr/>
          </p:nvGrpSpPr>
          <p:grpSpPr>
            <a:xfrm>
              <a:off x="1901389" y="2319693"/>
              <a:ext cx="1807896" cy="909737"/>
              <a:chOff x="5387101" y="2105889"/>
              <a:chExt cx="1811029" cy="972591"/>
            </a:xfrm>
          </p:grpSpPr>
          <p:grpSp>
            <p:nvGrpSpPr>
              <p:cNvPr id="17" name="Agrupar 16"/>
              <p:cNvGrpSpPr/>
              <p:nvPr/>
            </p:nvGrpSpPr>
            <p:grpSpPr>
              <a:xfrm>
                <a:off x="5387101" y="2105890"/>
                <a:ext cx="1811029" cy="972590"/>
                <a:chOff x="5387101" y="2105890"/>
                <a:chExt cx="1811029" cy="972590"/>
              </a:xfrm>
            </p:grpSpPr>
            <p:sp>
              <p:nvSpPr>
                <p:cNvPr id="23" name="Retângulo 22"/>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ADC</a:t>
                  </a:r>
                </a:p>
              </p:txBody>
            </p:sp>
            <p:sp>
              <p:nvSpPr>
                <p:cNvPr id="24" name="Triângulo isósceles 23"/>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8" name="Conector reto 17"/>
              <p:cNvCxnSpPr>
                <a:stCxn id="24"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9" name="Conector reto 18"/>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 name="Conector reto 19"/>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 name="Conector reto 20"/>
              <p:cNvCxnSpPr>
                <a:stCxn id="24" idx="2"/>
                <a:endCxn id="24"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2" name="Conector reto 21"/>
              <p:cNvCxnSpPr>
                <a:stCxn id="24" idx="0"/>
                <a:endCxn id="24"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grpSp>
          <p:nvGrpSpPr>
            <p:cNvPr id="25" name="Agrupar 24"/>
            <p:cNvGrpSpPr/>
            <p:nvPr/>
          </p:nvGrpSpPr>
          <p:grpSpPr>
            <a:xfrm>
              <a:off x="785834" y="2266228"/>
              <a:ext cx="981366" cy="1006519"/>
              <a:chOff x="309991" y="2131395"/>
              <a:chExt cx="981366" cy="1006519"/>
            </a:xfrm>
          </p:grpSpPr>
          <p:sp>
            <p:nvSpPr>
              <p:cNvPr id="26" name="Elipse 25"/>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27" name="Gráfico 26">
                <a:extLst/>
              </p:cNvPr>
              <p:cNvGraphicFramePr>
                <a:graphicFrameLocks/>
              </p:cNvGraphicFramePr>
              <p:nvPr>
                <p:extLst>
                  <p:ext uri="{D42A27DB-BD31-4B8C-83A1-F6EECF244321}">
                    <p14:modId xmlns:p14="http://schemas.microsoft.com/office/powerpoint/2010/main" val="3132326509"/>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sp>
          <p:nvSpPr>
            <p:cNvPr id="28" name="CaixaDeTexto 27"/>
            <p:cNvSpPr txBox="1"/>
            <p:nvPr/>
          </p:nvSpPr>
          <p:spPr>
            <a:xfrm>
              <a:off x="646111" y="2135027"/>
              <a:ext cx="1039683" cy="369332"/>
            </a:xfrm>
            <a:prstGeom prst="rect">
              <a:avLst/>
            </a:prstGeom>
            <a:noFill/>
          </p:spPr>
          <p:txBody>
            <a:bodyPr wrap="square" rtlCol="0">
              <a:spAutoFit/>
            </a:bodyPr>
            <a:lstStyle/>
            <a:p>
              <a:pPr algn="ctr"/>
              <a:r>
                <a:rPr lang="pt-BR" dirty="0"/>
                <a:t>Sensor</a:t>
              </a:r>
            </a:p>
          </p:txBody>
        </p:sp>
        <p:sp>
          <p:nvSpPr>
            <p:cNvPr id="4" name="Retângulo 3"/>
            <p:cNvSpPr/>
            <p:nvPr/>
          </p:nvSpPr>
          <p:spPr>
            <a:xfrm>
              <a:off x="4081533" y="2319693"/>
              <a:ext cx="1466850" cy="90973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29" name="Retângulo 28"/>
            <p:cNvSpPr/>
            <p:nvPr/>
          </p:nvSpPr>
          <p:spPr>
            <a:xfrm>
              <a:off x="5920631" y="2319693"/>
              <a:ext cx="2199502" cy="90973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Interface de comunicação</a:t>
              </a:r>
            </a:p>
          </p:txBody>
        </p:sp>
        <p:grpSp>
          <p:nvGrpSpPr>
            <p:cNvPr id="30" name="Agrupar 29"/>
            <p:cNvGrpSpPr/>
            <p:nvPr/>
          </p:nvGrpSpPr>
          <p:grpSpPr>
            <a:xfrm>
              <a:off x="8862850" y="1705135"/>
              <a:ext cx="2428875" cy="1683986"/>
              <a:chOff x="9020175" y="4757926"/>
              <a:chExt cx="2428875" cy="1683986"/>
            </a:xfrm>
          </p:grpSpPr>
          <p:sp>
            <p:nvSpPr>
              <p:cNvPr id="7" name="Fluxograma: Dados 6"/>
              <p:cNvSpPr/>
              <p:nvPr/>
            </p:nvSpPr>
            <p:spPr>
              <a:xfrm>
                <a:off x="9020175" y="5938652"/>
                <a:ext cx="2428875" cy="503260"/>
              </a:xfrm>
              <a:prstGeom prst="flowChartInputOutput">
                <a:avLst/>
              </a:prstGeom>
              <a:pattFill prst="dashHorz">
                <a:fgClr>
                  <a:schemeClr val="tx1"/>
                </a:fgClr>
                <a:bgClr>
                  <a:schemeClr val="accent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9525000" y="4757926"/>
                <a:ext cx="1924050" cy="1164127"/>
              </a:xfrm>
              <a:prstGeom prst="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Computador</a:t>
                </a:r>
              </a:p>
            </p:txBody>
          </p:sp>
        </p:grpSp>
        <p:cxnSp>
          <p:nvCxnSpPr>
            <p:cNvPr id="34" name="Conector de Seta Reta 33"/>
            <p:cNvCxnSpPr>
              <a:stCxn id="4" idx="1"/>
              <a:endCxn id="23" idx="3"/>
            </p:cNvCxnSpPr>
            <p:nvPr/>
          </p:nvCxnSpPr>
          <p:spPr>
            <a:xfrm flipH="1">
              <a:off x="3709285" y="2774562"/>
              <a:ext cx="372248"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ector de Seta Reta 35"/>
            <p:cNvCxnSpPr>
              <a:stCxn id="4" idx="3"/>
              <a:endCxn id="29" idx="1"/>
            </p:cNvCxnSpPr>
            <p:nvPr/>
          </p:nvCxnSpPr>
          <p:spPr>
            <a:xfrm>
              <a:off x="5548383" y="2774562"/>
              <a:ext cx="37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p:cNvCxnSpPr>
              <a:cxnSpLocks/>
              <a:stCxn id="29" idx="3"/>
            </p:cNvCxnSpPr>
            <p:nvPr/>
          </p:nvCxnSpPr>
          <p:spPr>
            <a:xfrm flipV="1">
              <a:off x="8120133" y="2769487"/>
              <a:ext cx="1176267" cy="5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CaixaDeTexto 30"/>
          <p:cNvSpPr txBox="1"/>
          <p:nvPr/>
        </p:nvSpPr>
        <p:spPr>
          <a:xfrm>
            <a:off x="4616315" y="1815091"/>
            <a:ext cx="1039683" cy="369332"/>
          </a:xfrm>
          <a:prstGeom prst="rect">
            <a:avLst/>
          </a:prstGeom>
          <a:noFill/>
        </p:spPr>
        <p:txBody>
          <a:bodyPr wrap="square" rtlCol="0">
            <a:spAutoFit/>
          </a:bodyPr>
          <a:lstStyle/>
          <a:p>
            <a:pPr algn="ctr"/>
            <a:r>
              <a:rPr lang="pt-BR" dirty="0"/>
              <a:t>DAQ</a:t>
            </a:r>
          </a:p>
        </p:txBody>
      </p:sp>
    </p:spTree>
    <p:extLst>
      <p:ext uri="{BB962C8B-B14F-4D97-AF65-F5344CB8AC3E}">
        <p14:creationId xmlns:p14="http://schemas.microsoft.com/office/powerpoint/2010/main" val="211048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Novas soluções</a:t>
            </a:r>
          </a:p>
        </p:txBody>
      </p:sp>
      <p:sp>
        <p:nvSpPr>
          <p:cNvPr id="3" name="Espaço Reservado para Texto 2"/>
          <p:cNvSpPr>
            <a:spLocks noGrp="1"/>
          </p:cNvSpPr>
          <p:nvPr>
            <p:ph type="body" idx="1"/>
          </p:nvPr>
        </p:nvSpPr>
        <p:spPr>
          <a:xfrm>
            <a:off x="958170" y="1150257"/>
            <a:ext cx="4396338" cy="576262"/>
          </a:xfrm>
        </p:spPr>
        <p:txBody>
          <a:bodyPr/>
          <a:lstStyle/>
          <a:p>
            <a:r>
              <a:rPr lang="pt-BR" dirty="0"/>
              <a:t>Microcontroladores</a:t>
            </a:r>
          </a:p>
        </p:txBody>
      </p:sp>
      <p:sp>
        <p:nvSpPr>
          <p:cNvPr id="4" name="Espaço Reservado para Conteúdo 3"/>
          <p:cNvSpPr>
            <a:spLocks noGrp="1"/>
          </p:cNvSpPr>
          <p:nvPr>
            <p:ph sz="half" idx="2"/>
          </p:nvPr>
        </p:nvSpPr>
        <p:spPr>
          <a:xfrm>
            <a:off x="958169" y="1759857"/>
            <a:ext cx="4396339" cy="3741738"/>
          </a:xfrm>
        </p:spPr>
        <p:txBody>
          <a:bodyPr/>
          <a:lstStyle/>
          <a:p>
            <a:r>
              <a:rPr lang="pt-BR" dirty="0"/>
              <a:t>Vieram primeiro;</a:t>
            </a:r>
          </a:p>
          <a:p>
            <a:r>
              <a:rPr lang="pt-BR" dirty="0"/>
              <a:t>Boom com o Arduino;</a:t>
            </a:r>
          </a:p>
          <a:p>
            <a:r>
              <a:rPr lang="pt-BR" dirty="0"/>
              <a:t>Já vem com periféricos (ADC e DAC);</a:t>
            </a:r>
          </a:p>
          <a:p>
            <a:r>
              <a:rPr lang="pt-BR" dirty="0"/>
              <a:t>Baratos e alguns deles </a:t>
            </a:r>
            <a:r>
              <a:rPr lang="pt-BR" i="1" dirty="0"/>
              <a:t>open </a:t>
            </a:r>
            <a:r>
              <a:rPr lang="pt-BR" i="1" dirty="0" err="1"/>
              <a:t>source</a:t>
            </a:r>
            <a:r>
              <a:rPr lang="pt-BR" i="1" dirty="0"/>
              <a:t>.</a:t>
            </a:r>
            <a:endParaRPr lang="pt-BR" dirty="0"/>
          </a:p>
          <a:p>
            <a:endParaRPr lang="pt-BR" dirty="0"/>
          </a:p>
          <a:p>
            <a:endParaRPr lang="pt-BR" dirty="0"/>
          </a:p>
        </p:txBody>
      </p:sp>
      <p:sp>
        <p:nvSpPr>
          <p:cNvPr id="5" name="Espaço Reservado para Texto 4"/>
          <p:cNvSpPr>
            <a:spLocks noGrp="1"/>
          </p:cNvSpPr>
          <p:nvPr>
            <p:ph type="body" sz="quarter" idx="3"/>
          </p:nvPr>
        </p:nvSpPr>
        <p:spPr>
          <a:xfrm>
            <a:off x="5509352" y="1150257"/>
            <a:ext cx="4396339" cy="576262"/>
          </a:xfrm>
        </p:spPr>
        <p:txBody>
          <a:bodyPr/>
          <a:lstStyle/>
          <a:p>
            <a:r>
              <a:rPr lang="pt-BR" dirty="0"/>
              <a:t>Linux embarcados</a:t>
            </a:r>
          </a:p>
        </p:txBody>
      </p:sp>
      <p:sp>
        <p:nvSpPr>
          <p:cNvPr id="6" name="Espaço Reservado para Conteúdo 5"/>
          <p:cNvSpPr>
            <a:spLocks noGrp="1"/>
          </p:cNvSpPr>
          <p:nvPr>
            <p:ph sz="quarter" idx="4"/>
          </p:nvPr>
        </p:nvSpPr>
        <p:spPr>
          <a:xfrm>
            <a:off x="5509352" y="1759857"/>
            <a:ext cx="4396339" cy="3741738"/>
          </a:xfrm>
        </p:spPr>
        <p:txBody>
          <a:bodyPr>
            <a:normAutofit fontScale="92500" lnSpcReduction="10000"/>
          </a:bodyPr>
          <a:lstStyle/>
          <a:p>
            <a:r>
              <a:rPr lang="pt-BR" dirty="0"/>
              <a:t>Possibilitaram uso de protocolos de comunicação de alta velocidade (USB 2.0/Ethernet/</a:t>
            </a:r>
            <a:r>
              <a:rPr lang="pt-BR" dirty="0" err="1"/>
              <a:t>Wifi</a:t>
            </a:r>
            <a:r>
              <a:rPr lang="pt-BR" dirty="0"/>
              <a:t>);</a:t>
            </a:r>
          </a:p>
          <a:p>
            <a:r>
              <a:rPr lang="pt-BR" dirty="0" err="1"/>
              <a:t>BeagleBoard</a:t>
            </a:r>
            <a:r>
              <a:rPr lang="pt-BR" dirty="0"/>
              <a:t> foi uma das pioneiras;</a:t>
            </a:r>
          </a:p>
          <a:p>
            <a:r>
              <a:rPr lang="pt-BR" dirty="0"/>
              <a:t>Boom com o </a:t>
            </a:r>
            <a:r>
              <a:rPr lang="pt-BR" dirty="0" err="1"/>
              <a:t>Raspberry</a:t>
            </a:r>
            <a:r>
              <a:rPr lang="pt-BR" dirty="0"/>
              <a:t>  </a:t>
            </a:r>
            <a:r>
              <a:rPr lang="pt-BR" dirty="0" err="1"/>
              <a:t>Pi</a:t>
            </a:r>
            <a:r>
              <a:rPr lang="pt-BR" dirty="0"/>
              <a:t> (o mais popular);</a:t>
            </a:r>
          </a:p>
          <a:p>
            <a:r>
              <a:rPr lang="pt-BR" dirty="0"/>
              <a:t>BeagleBone Black uma das melhores alternativas:</a:t>
            </a:r>
          </a:p>
          <a:p>
            <a:pPr lvl="1"/>
            <a:r>
              <a:rPr lang="pt-BR" dirty="0"/>
              <a:t>Microcontrolador integrado (PRUSS) – tempo real;</a:t>
            </a:r>
          </a:p>
          <a:p>
            <a:pPr lvl="1"/>
            <a:r>
              <a:rPr lang="pt-BR" dirty="0"/>
              <a:t>Muitos periféricos;</a:t>
            </a:r>
          </a:p>
          <a:p>
            <a:pPr lvl="1"/>
            <a:r>
              <a:rPr lang="pt-BR" dirty="0"/>
              <a:t>Preço em conta.</a:t>
            </a:r>
          </a:p>
          <a:p>
            <a:endParaRPr lang="pt-BR" dirty="0"/>
          </a:p>
        </p:txBody>
      </p:sp>
      <p:sp>
        <p:nvSpPr>
          <p:cNvPr id="7" name="Espaço Reservado para Número de Slide 6"/>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0711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Novas soluções (E-Linux)</a:t>
            </a:r>
          </a:p>
        </p:txBody>
      </p:sp>
      <p:graphicFrame>
        <p:nvGraphicFramePr>
          <p:cNvPr id="15" name="Espaço Reservado para Conteúdo 14"/>
          <p:cNvGraphicFramePr>
            <a:graphicFrameLocks noGrp="1"/>
          </p:cNvGraphicFramePr>
          <p:nvPr>
            <p:ph idx="1"/>
            <p:extLst>
              <p:ext uri="{D42A27DB-BD31-4B8C-83A1-F6EECF244321}">
                <p14:modId xmlns:p14="http://schemas.microsoft.com/office/powerpoint/2010/main" val="2636281194"/>
              </p:ext>
            </p:extLst>
          </p:nvPr>
        </p:nvGraphicFramePr>
        <p:xfrm>
          <a:off x="646111" y="1283381"/>
          <a:ext cx="9557432" cy="3337560"/>
        </p:xfrm>
        <a:graphic>
          <a:graphicData uri="http://schemas.openxmlformats.org/drawingml/2006/table">
            <a:tbl>
              <a:tblPr firstRow="1" bandRow="1">
                <a:tableStyleId>{5C22544A-7EE6-4342-B048-85BDC9FD1C3A}</a:tableStyleId>
              </a:tblPr>
              <a:tblGrid>
                <a:gridCol w="3504975">
                  <a:extLst>
                    <a:ext uri="{9D8B030D-6E8A-4147-A177-3AD203B41FA5}">
                      <a16:colId xmlns:a16="http://schemas.microsoft.com/office/drawing/2014/main" val="1804207243"/>
                    </a:ext>
                  </a:extLst>
                </a:gridCol>
                <a:gridCol w="2235200">
                  <a:extLst>
                    <a:ext uri="{9D8B030D-6E8A-4147-A177-3AD203B41FA5}">
                      <a16:colId xmlns:a16="http://schemas.microsoft.com/office/drawing/2014/main" val="4290878649"/>
                    </a:ext>
                  </a:extLst>
                </a:gridCol>
                <a:gridCol w="1988457">
                  <a:extLst>
                    <a:ext uri="{9D8B030D-6E8A-4147-A177-3AD203B41FA5}">
                      <a16:colId xmlns:a16="http://schemas.microsoft.com/office/drawing/2014/main" val="4042882657"/>
                    </a:ext>
                  </a:extLst>
                </a:gridCol>
                <a:gridCol w="1828800">
                  <a:extLst>
                    <a:ext uri="{9D8B030D-6E8A-4147-A177-3AD203B41FA5}">
                      <a16:colId xmlns:a16="http://schemas.microsoft.com/office/drawing/2014/main" val="51156460"/>
                    </a:ext>
                  </a:extLst>
                </a:gridCol>
              </a:tblGrid>
              <a:tr h="370840">
                <a:tc>
                  <a:txBody>
                    <a:bodyPr/>
                    <a:lstStyle/>
                    <a:p>
                      <a:endParaRPr lang="pt-BR" dirty="0"/>
                    </a:p>
                  </a:txBody>
                  <a:tcPr/>
                </a:tc>
                <a:tc>
                  <a:txBody>
                    <a:bodyPr/>
                    <a:lstStyle/>
                    <a:p>
                      <a:r>
                        <a:rPr lang="pt-BR" dirty="0"/>
                        <a:t>BBB</a:t>
                      </a:r>
                    </a:p>
                  </a:txBody>
                  <a:tcPr/>
                </a:tc>
                <a:tc>
                  <a:txBody>
                    <a:bodyPr/>
                    <a:lstStyle/>
                    <a:p>
                      <a:r>
                        <a:rPr lang="pt-BR" dirty="0"/>
                        <a:t>Arduino </a:t>
                      </a:r>
                      <a:r>
                        <a:rPr lang="pt-BR" dirty="0" err="1"/>
                        <a:t>Yun</a:t>
                      </a:r>
                      <a:endParaRPr lang="pt-BR" dirty="0"/>
                    </a:p>
                  </a:txBody>
                  <a:tcPr/>
                </a:tc>
                <a:tc>
                  <a:txBody>
                    <a:bodyPr/>
                    <a:lstStyle/>
                    <a:p>
                      <a:r>
                        <a:rPr lang="pt-BR" dirty="0" err="1"/>
                        <a:t>Raspeberry</a:t>
                      </a:r>
                      <a:r>
                        <a:rPr lang="pt-BR" dirty="0"/>
                        <a:t> </a:t>
                      </a:r>
                      <a:r>
                        <a:rPr lang="pt-BR" dirty="0" err="1"/>
                        <a:t>Pi</a:t>
                      </a:r>
                      <a:endParaRPr lang="pt-BR" dirty="0"/>
                    </a:p>
                  </a:txBody>
                  <a:tcPr/>
                </a:tc>
                <a:extLst>
                  <a:ext uri="{0D108BD9-81ED-4DB2-BD59-A6C34878D82A}">
                    <a16:rowId xmlns:a16="http://schemas.microsoft.com/office/drawing/2014/main" val="636604658"/>
                  </a:ext>
                </a:extLst>
              </a:tr>
              <a:tr h="370840">
                <a:tc>
                  <a:txBody>
                    <a:bodyPr/>
                    <a:lstStyle/>
                    <a:p>
                      <a:r>
                        <a:rPr lang="pt-BR" b="1" dirty="0"/>
                        <a:t>CPU/RAM</a:t>
                      </a:r>
                    </a:p>
                  </a:txBody>
                  <a:tcPr/>
                </a:tc>
                <a:tc>
                  <a:txBody>
                    <a:bodyPr/>
                    <a:lstStyle/>
                    <a:p>
                      <a:r>
                        <a:rPr lang="pt-BR" dirty="0">
                          <a:solidFill>
                            <a:srgbClr val="FFC000"/>
                          </a:solidFill>
                        </a:rPr>
                        <a:t>Médio</a:t>
                      </a:r>
                    </a:p>
                  </a:txBody>
                  <a:tcPr/>
                </a:tc>
                <a:tc>
                  <a:txBody>
                    <a:bodyPr/>
                    <a:lstStyle/>
                    <a:p>
                      <a:r>
                        <a:rPr lang="pt-BR" dirty="0">
                          <a:solidFill>
                            <a:srgbClr val="FF0000"/>
                          </a:solidFill>
                        </a:rPr>
                        <a:t>Fraco</a:t>
                      </a:r>
                    </a:p>
                  </a:txBody>
                  <a:tcPr/>
                </a:tc>
                <a:tc>
                  <a:txBody>
                    <a:bodyPr/>
                    <a:lstStyle/>
                    <a:p>
                      <a:r>
                        <a:rPr lang="pt-BR" dirty="0">
                          <a:solidFill>
                            <a:srgbClr val="00B050"/>
                          </a:solidFill>
                        </a:rPr>
                        <a:t>Potente</a:t>
                      </a:r>
                    </a:p>
                  </a:txBody>
                  <a:tcPr/>
                </a:tc>
                <a:extLst>
                  <a:ext uri="{0D108BD9-81ED-4DB2-BD59-A6C34878D82A}">
                    <a16:rowId xmlns:a16="http://schemas.microsoft.com/office/drawing/2014/main" val="3870531713"/>
                  </a:ext>
                </a:extLst>
              </a:tr>
              <a:tr h="370840">
                <a:tc>
                  <a:txBody>
                    <a:bodyPr/>
                    <a:lstStyle/>
                    <a:p>
                      <a:r>
                        <a:rPr lang="pt-BR" b="1" dirty="0"/>
                        <a:t>Microcontrolador integrado</a:t>
                      </a:r>
                    </a:p>
                  </a:txBody>
                  <a:tcPr/>
                </a:tc>
                <a:tc>
                  <a:txBody>
                    <a:bodyPr/>
                    <a:lstStyle/>
                    <a:p>
                      <a:r>
                        <a:rPr lang="pt-BR" dirty="0">
                          <a:solidFill>
                            <a:srgbClr val="00B050"/>
                          </a:solidFill>
                        </a:rPr>
                        <a:t>Sim</a:t>
                      </a:r>
                    </a:p>
                  </a:txBody>
                  <a:tcPr/>
                </a:tc>
                <a:tc>
                  <a:txBody>
                    <a:bodyPr/>
                    <a:lstStyle/>
                    <a:p>
                      <a:r>
                        <a:rPr lang="pt-BR" dirty="0">
                          <a:solidFill>
                            <a:srgbClr val="00B050"/>
                          </a:solidFill>
                        </a:rPr>
                        <a:t>Sim</a:t>
                      </a:r>
                    </a:p>
                  </a:txBody>
                  <a:tcPr/>
                </a:tc>
                <a:tc>
                  <a:txBody>
                    <a:bodyPr/>
                    <a:lstStyle/>
                    <a:p>
                      <a:r>
                        <a:rPr lang="pt-BR" dirty="0">
                          <a:solidFill>
                            <a:srgbClr val="FF0000"/>
                          </a:solidFill>
                        </a:rPr>
                        <a:t>Não</a:t>
                      </a:r>
                    </a:p>
                  </a:txBody>
                  <a:tcPr/>
                </a:tc>
                <a:extLst>
                  <a:ext uri="{0D108BD9-81ED-4DB2-BD59-A6C34878D82A}">
                    <a16:rowId xmlns:a16="http://schemas.microsoft.com/office/drawing/2014/main" val="1343936132"/>
                  </a:ext>
                </a:extLst>
              </a:tr>
              <a:tr h="370840">
                <a:tc>
                  <a:txBody>
                    <a:bodyPr/>
                    <a:lstStyle/>
                    <a:p>
                      <a:r>
                        <a:rPr lang="pt-BR" b="1" dirty="0"/>
                        <a:t>I/O</a:t>
                      </a:r>
                    </a:p>
                  </a:txBody>
                  <a:tcPr/>
                </a:tc>
                <a:tc>
                  <a:txBody>
                    <a:bodyPr/>
                    <a:lstStyle/>
                    <a:p>
                      <a:r>
                        <a:rPr lang="pt-BR" dirty="0">
                          <a:solidFill>
                            <a:srgbClr val="00B050"/>
                          </a:solidFill>
                        </a:rPr>
                        <a:t>65</a:t>
                      </a:r>
                    </a:p>
                  </a:txBody>
                  <a:tcPr/>
                </a:tc>
                <a:tc>
                  <a:txBody>
                    <a:bodyPr/>
                    <a:lstStyle/>
                    <a:p>
                      <a:r>
                        <a:rPr lang="pt-BR" dirty="0">
                          <a:solidFill>
                            <a:srgbClr val="FFC000"/>
                          </a:solidFill>
                        </a:rPr>
                        <a:t>20</a:t>
                      </a:r>
                    </a:p>
                  </a:txBody>
                  <a:tcPr/>
                </a:tc>
                <a:tc>
                  <a:txBody>
                    <a:bodyPr/>
                    <a:lstStyle/>
                    <a:p>
                      <a:r>
                        <a:rPr lang="pt-BR" dirty="0">
                          <a:solidFill>
                            <a:srgbClr val="FF0000"/>
                          </a:solidFill>
                        </a:rPr>
                        <a:t>17</a:t>
                      </a:r>
                    </a:p>
                  </a:txBody>
                  <a:tcPr/>
                </a:tc>
                <a:extLst>
                  <a:ext uri="{0D108BD9-81ED-4DB2-BD59-A6C34878D82A}">
                    <a16:rowId xmlns:a16="http://schemas.microsoft.com/office/drawing/2014/main" val="3366274763"/>
                  </a:ext>
                </a:extLst>
              </a:tr>
              <a:tr h="370840">
                <a:tc>
                  <a:txBody>
                    <a:bodyPr/>
                    <a:lstStyle/>
                    <a:p>
                      <a:r>
                        <a:rPr lang="pt-BR" b="1" dirty="0"/>
                        <a:t>Comunicação</a:t>
                      </a:r>
                    </a:p>
                  </a:txBody>
                  <a:tcPr/>
                </a:tc>
                <a:tc>
                  <a:txBody>
                    <a:bodyPr/>
                    <a:lstStyle/>
                    <a:p>
                      <a:r>
                        <a:rPr lang="pt-BR" dirty="0">
                          <a:solidFill>
                            <a:srgbClr val="00B050"/>
                          </a:solidFill>
                        </a:rPr>
                        <a:t>Muitos</a:t>
                      </a:r>
                    </a:p>
                  </a:txBody>
                  <a:tcPr/>
                </a:tc>
                <a:tc>
                  <a:txBody>
                    <a:bodyPr/>
                    <a:lstStyle/>
                    <a:p>
                      <a:r>
                        <a:rPr lang="pt-BR" dirty="0">
                          <a:solidFill>
                            <a:srgbClr val="FFC000"/>
                          </a:solidFill>
                        </a:rPr>
                        <a:t>Médio</a:t>
                      </a:r>
                    </a:p>
                  </a:txBody>
                  <a:tcPr/>
                </a:tc>
                <a:tc>
                  <a:txBody>
                    <a:bodyPr/>
                    <a:lstStyle/>
                    <a:p>
                      <a:r>
                        <a:rPr lang="pt-BR" dirty="0">
                          <a:solidFill>
                            <a:srgbClr val="FF0000"/>
                          </a:solidFill>
                        </a:rPr>
                        <a:t>Poucos</a:t>
                      </a:r>
                    </a:p>
                  </a:txBody>
                  <a:tcPr/>
                </a:tc>
                <a:extLst>
                  <a:ext uri="{0D108BD9-81ED-4DB2-BD59-A6C34878D82A}">
                    <a16:rowId xmlns:a16="http://schemas.microsoft.com/office/drawing/2014/main" val="273795258"/>
                  </a:ext>
                </a:extLst>
              </a:tr>
              <a:tr h="370840">
                <a:tc>
                  <a:txBody>
                    <a:bodyPr/>
                    <a:lstStyle/>
                    <a:p>
                      <a:r>
                        <a:rPr lang="pt-BR" b="1" dirty="0"/>
                        <a:t>ADC</a:t>
                      </a:r>
                    </a:p>
                  </a:txBody>
                  <a:tcPr/>
                </a:tc>
                <a:tc>
                  <a:txBody>
                    <a:bodyPr/>
                    <a:lstStyle/>
                    <a:p>
                      <a:r>
                        <a:rPr lang="pt-BR" dirty="0">
                          <a:solidFill>
                            <a:srgbClr val="00B050"/>
                          </a:solidFill>
                        </a:rPr>
                        <a:t>8x 12 bits (0-1,8V)</a:t>
                      </a:r>
                    </a:p>
                  </a:txBody>
                  <a:tcPr/>
                </a:tc>
                <a:tc>
                  <a:txBody>
                    <a:bodyPr/>
                    <a:lstStyle/>
                    <a:p>
                      <a:r>
                        <a:rPr lang="pt-BR">
                          <a:solidFill>
                            <a:srgbClr val="00B050"/>
                          </a:solidFill>
                        </a:rPr>
                        <a:t>12x 10bits, 0-5V</a:t>
                      </a:r>
                      <a:endParaRPr lang="pt-BR" dirty="0">
                        <a:solidFill>
                          <a:srgbClr val="00B050"/>
                        </a:solidFill>
                      </a:endParaRPr>
                    </a:p>
                  </a:txBody>
                  <a:tcPr/>
                </a:tc>
                <a:tc>
                  <a:txBody>
                    <a:bodyPr/>
                    <a:lstStyle/>
                    <a:p>
                      <a:r>
                        <a:rPr lang="pt-BR" dirty="0">
                          <a:solidFill>
                            <a:srgbClr val="FF0000"/>
                          </a:solidFill>
                        </a:rPr>
                        <a:t>Não tem</a:t>
                      </a:r>
                    </a:p>
                  </a:txBody>
                  <a:tcPr/>
                </a:tc>
                <a:extLst>
                  <a:ext uri="{0D108BD9-81ED-4DB2-BD59-A6C34878D82A}">
                    <a16:rowId xmlns:a16="http://schemas.microsoft.com/office/drawing/2014/main" val="876999326"/>
                  </a:ext>
                </a:extLst>
              </a:tr>
              <a:tr h="370840">
                <a:tc>
                  <a:txBody>
                    <a:bodyPr/>
                    <a:lstStyle/>
                    <a:p>
                      <a:r>
                        <a:rPr lang="pt-BR" b="1" dirty="0"/>
                        <a:t>Comunidade</a:t>
                      </a:r>
                    </a:p>
                  </a:txBody>
                  <a:tcPr/>
                </a:tc>
                <a:tc>
                  <a:txBody>
                    <a:bodyPr/>
                    <a:lstStyle/>
                    <a:p>
                      <a:r>
                        <a:rPr lang="pt-BR" dirty="0">
                          <a:solidFill>
                            <a:srgbClr val="FF0000"/>
                          </a:solidFill>
                        </a:rPr>
                        <a:t>Pequena</a:t>
                      </a:r>
                    </a:p>
                  </a:txBody>
                  <a:tcPr/>
                </a:tc>
                <a:tc>
                  <a:txBody>
                    <a:bodyPr/>
                    <a:lstStyle/>
                    <a:p>
                      <a:r>
                        <a:rPr lang="pt-BR" dirty="0">
                          <a:solidFill>
                            <a:srgbClr val="00B050"/>
                          </a:solidFill>
                        </a:rPr>
                        <a:t>Enorme</a:t>
                      </a:r>
                    </a:p>
                  </a:txBody>
                  <a:tcPr/>
                </a:tc>
                <a:tc>
                  <a:txBody>
                    <a:bodyPr/>
                    <a:lstStyle/>
                    <a:p>
                      <a:r>
                        <a:rPr lang="pt-BR" dirty="0">
                          <a:solidFill>
                            <a:srgbClr val="00B050"/>
                          </a:solidFill>
                        </a:rPr>
                        <a:t>Grande</a:t>
                      </a:r>
                    </a:p>
                  </a:txBody>
                  <a:tcPr/>
                </a:tc>
                <a:extLst>
                  <a:ext uri="{0D108BD9-81ED-4DB2-BD59-A6C34878D82A}">
                    <a16:rowId xmlns:a16="http://schemas.microsoft.com/office/drawing/2014/main" val="2579464606"/>
                  </a:ext>
                </a:extLst>
              </a:tr>
              <a:tr h="370840">
                <a:tc>
                  <a:txBody>
                    <a:bodyPr/>
                    <a:lstStyle/>
                    <a:p>
                      <a:r>
                        <a:rPr lang="en-US" b="1" i="1" noProof="0" dirty="0"/>
                        <a:t>Friendly user</a:t>
                      </a:r>
                    </a:p>
                  </a:txBody>
                  <a:tcPr/>
                </a:tc>
                <a:tc>
                  <a:txBody>
                    <a:bodyPr/>
                    <a:lstStyle/>
                    <a:p>
                      <a:r>
                        <a:rPr lang="pt-BR" dirty="0">
                          <a:solidFill>
                            <a:srgbClr val="FF0000"/>
                          </a:solidFill>
                        </a:rPr>
                        <a:t>Difícil</a:t>
                      </a:r>
                    </a:p>
                  </a:txBody>
                  <a:tcPr/>
                </a:tc>
                <a:tc>
                  <a:txBody>
                    <a:bodyPr/>
                    <a:lstStyle/>
                    <a:p>
                      <a:r>
                        <a:rPr lang="pt-BR" dirty="0">
                          <a:solidFill>
                            <a:srgbClr val="00B050"/>
                          </a:solidFill>
                        </a:rPr>
                        <a:t>Fácil</a:t>
                      </a:r>
                    </a:p>
                  </a:txBody>
                  <a:tcPr/>
                </a:tc>
                <a:tc>
                  <a:txBody>
                    <a:bodyPr/>
                    <a:lstStyle/>
                    <a:p>
                      <a:r>
                        <a:rPr lang="pt-BR" dirty="0">
                          <a:solidFill>
                            <a:srgbClr val="FFFF00"/>
                          </a:solidFill>
                        </a:rPr>
                        <a:t>Médio</a:t>
                      </a:r>
                    </a:p>
                  </a:txBody>
                  <a:tcPr/>
                </a:tc>
                <a:extLst>
                  <a:ext uri="{0D108BD9-81ED-4DB2-BD59-A6C34878D82A}">
                    <a16:rowId xmlns:a16="http://schemas.microsoft.com/office/drawing/2014/main" val="4046498329"/>
                  </a:ext>
                </a:extLst>
              </a:tr>
              <a:tr h="370840">
                <a:tc>
                  <a:txBody>
                    <a:bodyPr/>
                    <a:lstStyle/>
                    <a:p>
                      <a:r>
                        <a:rPr lang="pt-BR" b="1" dirty="0"/>
                        <a:t>Preço</a:t>
                      </a:r>
                    </a:p>
                  </a:txBody>
                  <a:tcPr/>
                </a:tc>
                <a:tc>
                  <a:txBody>
                    <a:bodyPr/>
                    <a:lstStyle/>
                    <a:p>
                      <a:r>
                        <a:rPr lang="pt-BR" dirty="0">
                          <a:solidFill>
                            <a:srgbClr val="FFC000"/>
                          </a:solidFill>
                        </a:rPr>
                        <a:t>$55</a:t>
                      </a:r>
                    </a:p>
                  </a:txBody>
                  <a:tcPr/>
                </a:tc>
                <a:tc>
                  <a:txBody>
                    <a:bodyPr/>
                    <a:lstStyle/>
                    <a:p>
                      <a:r>
                        <a:rPr lang="pt-BR" dirty="0">
                          <a:solidFill>
                            <a:srgbClr val="FF0000"/>
                          </a:solidFill>
                        </a:rPr>
                        <a:t>$75</a:t>
                      </a:r>
                    </a:p>
                  </a:txBody>
                  <a:tcPr/>
                </a:tc>
                <a:tc>
                  <a:txBody>
                    <a:bodyPr/>
                    <a:lstStyle/>
                    <a:p>
                      <a:r>
                        <a:rPr lang="pt-BR" dirty="0">
                          <a:solidFill>
                            <a:srgbClr val="00B050"/>
                          </a:solidFill>
                        </a:rPr>
                        <a:t>$35</a:t>
                      </a:r>
                    </a:p>
                  </a:txBody>
                  <a:tcPr/>
                </a:tc>
                <a:extLst>
                  <a:ext uri="{0D108BD9-81ED-4DB2-BD59-A6C34878D82A}">
                    <a16:rowId xmlns:a16="http://schemas.microsoft.com/office/drawing/2014/main" val="10564127"/>
                  </a:ext>
                </a:extLst>
              </a:tr>
            </a:tbl>
          </a:graphicData>
        </a:graphic>
      </p:graphicFrame>
      <p:sp>
        <p:nvSpPr>
          <p:cNvPr id="18" name="Espaço Reservado para Número de Slide 17"/>
          <p:cNvSpPr>
            <a:spLocks noGrp="1"/>
          </p:cNvSpPr>
          <p:nvPr>
            <p:ph type="sldNum" sz="quarter" idx="12"/>
          </p:nvPr>
        </p:nvSpPr>
        <p:spPr/>
        <p:txBody>
          <a:bodyPr/>
          <a:lstStyle/>
          <a:p>
            <a:fld id="{D57F1E4F-1CFF-5643-939E-02111984F565}" type="slidenum">
              <a:rPr lang="en-US" smtClean="0"/>
              <a:t>7</a:t>
            </a:fld>
            <a:endParaRPr lang="en-US" dirty="0"/>
          </a:p>
        </p:txBody>
      </p:sp>
      <p:pic>
        <p:nvPicPr>
          <p:cNvPr id="4102" name="Picture 6" descr="Resultado de imagem para BeagleBone Bl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4620660"/>
            <a:ext cx="2392914" cy="17199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m para arduino yu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914" y="4620660"/>
            <a:ext cx="1969064" cy="17199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esultado de imagem para raspberry p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5978" y="4620660"/>
            <a:ext cx="1777565" cy="171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389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Objetivos</a:t>
            </a:r>
          </a:p>
        </p:txBody>
      </p:sp>
      <p:sp>
        <p:nvSpPr>
          <p:cNvPr id="7" name="Espaço Reservado para Conteúdo 6"/>
          <p:cNvSpPr>
            <a:spLocks noGrp="1"/>
          </p:cNvSpPr>
          <p:nvPr>
            <p:ph idx="1"/>
          </p:nvPr>
        </p:nvSpPr>
        <p:spPr/>
        <p:txBody>
          <a:bodyPr/>
          <a:lstStyle/>
          <a:p>
            <a:r>
              <a:rPr lang="pt-BR" b="1" dirty="0"/>
              <a:t>Demanda do CTAI </a:t>
            </a:r>
            <a:r>
              <a:rPr lang="pt-BR" dirty="0"/>
              <a:t>para construir um DAQ de baixo custo;</a:t>
            </a:r>
          </a:p>
          <a:p>
            <a:r>
              <a:rPr lang="pt-BR" dirty="0"/>
              <a:t>Desenvolvimento de uma </a:t>
            </a:r>
            <a:r>
              <a:rPr lang="pt-BR" b="1" dirty="0"/>
              <a:t>tecnologia nacional</a:t>
            </a:r>
            <a:r>
              <a:rPr lang="pt-BR" dirty="0"/>
              <a:t>;</a:t>
            </a:r>
          </a:p>
          <a:p>
            <a:r>
              <a:rPr lang="pt-BR" b="1" dirty="0"/>
              <a:t>Explicar sobre o BeagleBone Black</a:t>
            </a:r>
            <a:r>
              <a:rPr lang="pt-BR" dirty="0"/>
              <a:t>;</a:t>
            </a:r>
          </a:p>
          <a:p>
            <a:r>
              <a:rPr lang="pt-BR" dirty="0"/>
              <a:t>Procurar </a:t>
            </a:r>
            <a:r>
              <a:rPr lang="pt-BR" b="1" dirty="0"/>
              <a:t>soluções já existentes </a:t>
            </a:r>
            <a:r>
              <a:rPr lang="pt-BR" dirty="0"/>
              <a:t>e documenta-las;</a:t>
            </a:r>
          </a:p>
          <a:p>
            <a:r>
              <a:rPr lang="pt-BR" dirty="0"/>
              <a:t>Propor </a:t>
            </a:r>
            <a:r>
              <a:rPr lang="pt-BR" b="1" dirty="0"/>
              <a:t>novas soluções </a:t>
            </a:r>
            <a:r>
              <a:rPr lang="pt-BR" dirty="0"/>
              <a:t>se necessário;</a:t>
            </a:r>
          </a:p>
          <a:p>
            <a:endParaRPr lang="pt-BR" dirty="0"/>
          </a:p>
          <a:p>
            <a:endParaRPr lang="pt-BR" dirty="0"/>
          </a:p>
          <a:p>
            <a:endParaRPr lang="pt-BR" dirty="0"/>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94292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8930" y="629267"/>
            <a:ext cx="9252154" cy="1016654"/>
          </a:xfrm>
        </p:spPr>
        <p:txBody>
          <a:bodyPr>
            <a:normAutofit/>
          </a:bodyPr>
          <a:lstStyle/>
          <a:p>
            <a:r>
              <a:rPr lang="pt-BR" dirty="0"/>
              <a:t>Linux e o tempo real</a:t>
            </a:r>
          </a:p>
        </p:txBody>
      </p:sp>
      <p:sp>
        <p:nvSpPr>
          <p:cNvPr id="3" name="Espaço Reservado para Conteúdo 2"/>
          <p:cNvSpPr>
            <a:spLocks noGrp="1"/>
          </p:cNvSpPr>
          <p:nvPr>
            <p:ph idx="1"/>
          </p:nvPr>
        </p:nvSpPr>
        <p:spPr>
          <a:xfrm>
            <a:off x="648931" y="2548281"/>
            <a:ext cx="5122606" cy="3658689"/>
          </a:xfrm>
        </p:spPr>
        <p:txBody>
          <a:bodyPr>
            <a:normAutofit lnSpcReduction="10000"/>
          </a:bodyPr>
          <a:lstStyle/>
          <a:p>
            <a:pPr>
              <a:lnSpc>
                <a:spcPct val="90000"/>
              </a:lnSpc>
            </a:pPr>
            <a:r>
              <a:rPr lang="pt-BR" dirty="0"/>
              <a:t>Sistema operacional não </a:t>
            </a:r>
            <a:r>
              <a:rPr lang="pt-BR" dirty="0" err="1"/>
              <a:t>prempitivo</a:t>
            </a:r>
            <a:r>
              <a:rPr lang="pt-BR" dirty="0"/>
              <a:t>:</a:t>
            </a:r>
          </a:p>
          <a:p>
            <a:pPr lvl="1">
              <a:lnSpc>
                <a:spcPct val="90000"/>
              </a:lnSpc>
            </a:pPr>
            <a:r>
              <a:rPr lang="pt-BR" b="1" dirty="0" err="1"/>
              <a:t>Premptivo</a:t>
            </a:r>
            <a:r>
              <a:rPr lang="pt-BR" b="1" dirty="0"/>
              <a:t>: interromper temporariamente uma tarefa</a:t>
            </a:r>
            <a:r>
              <a:rPr lang="pt-BR" dirty="0"/>
              <a:t> para retorná-la depois </a:t>
            </a:r>
            <a:r>
              <a:rPr lang="pt-BR" b="1" dirty="0"/>
              <a:t>similar as interrupções em microcontroladores</a:t>
            </a:r>
            <a:r>
              <a:rPr lang="pt-BR" dirty="0"/>
              <a:t>;</a:t>
            </a:r>
          </a:p>
          <a:p>
            <a:pPr lvl="1">
              <a:lnSpc>
                <a:spcPct val="90000"/>
              </a:lnSpc>
            </a:pPr>
            <a:r>
              <a:rPr lang="pt-BR" dirty="0"/>
              <a:t>Tarefas </a:t>
            </a:r>
            <a:r>
              <a:rPr lang="pt-BR" i="1" dirty="0"/>
              <a:t>soft real-time </a:t>
            </a:r>
            <a:r>
              <a:rPr lang="pt-BR" dirty="0"/>
              <a:t>apenas:</a:t>
            </a:r>
          </a:p>
          <a:p>
            <a:pPr lvl="2">
              <a:lnSpc>
                <a:spcPct val="90000"/>
              </a:lnSpc>
            </a:pPr>
            <a:r>
              <a:rPr lang="pt-BR" dirty="0"/>
              <a:t>Executar um vídeo, áudio;</a:t>
            </a:r>
          </a:p>
          <a:p>
            <a:pPr lvl="1">
              <a:lnSpc>
                <a:spcPct val="90000"/>
              </a:lnSpc>
            </a:pPr>
            <a:r>
              <a:rPr lang="pt-BR" dirty="0"/>
              <a:t>Tarefas </a:t>
            </a:r>
            <a:r>
              <a:rPr lang="pt-BR" i="1" dirty="0"/>
              <a:t>hard real-time </a:t>
            </a:r>
            <a:r>
              <a:rPr lang="pt-BR" dirty="0"/>
              <a:t>(Precisão de milissegundos, micro)  impossíveis:</a:t>
            </a:r>
          </a:p>
          <a:p>
            <a:pPr lvl="2">
              <a:lnSpc>
                <a:spcPct val="90000"/>
              </a:lnSpc>
            </a:pPr>
            <a:r>
              <a:rPr lang="pt-BR" dirty="0"/>
              <a:t>DAC, ADC;</a:t>
            </a:r>
          </a:p>
          <a:p>
            <a:pPr lvl="2">
              <a:lnSpc>
                <a:spcPct val="90000"/>
              </a:lnSpc>
            </a:pPr>
            <a:r>
              <a:rPr lang="pt-BR" dirty="0"/>
              <a:t>Efeito </a:t>
            </a:r>
            <a:r>
              <a:rPr lang="pt-BR" i="1" dirty="0"/>
              <a:t>j</a:t>
            </a:r>
            <a:r>
              <a:rPr lang="en-US" i="1" dirty="0" err="1"/>
              <a:t>itter</a:t>
            </a:r>
            <a:r>
              <a:rPr lang="pt-BR" i="1" dirty="0"/>
              <a:t> </a:t>
            </a:r>
            <a:r>
              <a:rPr lang="pt-BR" dirty="0"/>
              <a:t>(Variação estatística em atraso)</a:t>
            </a:r>
          </a:p>
          <a:p>
            <a:pPr>
              <a:lnSpc>
                <a:spcPct val="90000"/>
              </a:lnSpc>
            </a:pPr>
            <a:endParaRPr lang="pt-BR" dirty="0">
              <a:solidFill>
                <a:schemeClr val="bg1"/>
              </a:solidFill>
            </a:endParaRPr>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9</a:t>
            </a:fld>
            <a:endParaRPr lang="en-US" dirty="0"/>
          </a:p>
        </p:txBody>
      </p:sp>
      <p:grpSp>
        <p:nvGrpSpPr>
          <p:cNvPr id="10" name="Agrupar 9"/>
          <p:cNvGrpSpPr/>
          <p:nvPr/>
        </p:nvGrpSpPr>
        <p:grpSpPr>
          <a:xfrm>
            <a:off x="6091916" y="3411626"/>
            <a:ext cx="5451627" cy="2528925"/>
            <a:chOff x="6091916" y="3411626"/>
            <a:chExt cx="5451627" cy="2528925"/>
          </a:xfrm>
        </p:grpSpPr>
        <p:pic>
          <p:nvPicPr>
            <p:cNvPr id="4" name="Imagem 3"/>
            <p:cNvPicPr>
              <a:picLocks noChangeAspect="1"/>
            </p:cNvPicPr>
            <p:nvPr/>
          </p:nvPicPr>
          <p:blipFill>
            <a:blip r:embed="rId3"/>
            <a:stretch>
              <a:fillRect/>
            </a:stretch>
          </p:blipFill>
          <p:spPr>
            <a:xfrm>
              <a:off x="6091916" y="3411626"/>
              <a:ext cx="5451627" cy="1935327"/>
            </a:xfrm>
            <a:prstGeom prst="rect">
              <a:avLst/>
            </a:prstGeom>
            <a:effectLst/>
          </p:spPr>
        </p:pic>
        <p:sp>
          <p:nvSpPr>
            <p:cNvPr id="5" name="CaixaDeTexto 4"/>
            <p:cNvSpPr txBox="1"/>
            <p:nvPr/>
          </p:nvSpPr>
          <p:spPr>
            <a:xfrm>
              <a:off x="6550473" y="5294220"/>
              <a:ext cx="4862286" cy="646331"/>
            </a:xfrm>
            <a:prstGeom prst="rect">
              <a:avLst/>
            </a:prstGeom>
            <a:noFill/>
          </p:spPr>
          <p:txBody>
            <a:bodyPr wrap="square" rtlCol="0">
              <a:spAutoFit/>
            </a:bodyPr>
            <a:lstStyle/>
            <a:p>
              <a:pPr algn="ctr"/>
              <a:r>
                <a:rPr lang="pt-BR" dirty="0"/>
                <a:t>Onda quadrada com </a:t>
              </a:r>
              <a:r>
                <a:rPr lang="pt-BR" i="1" dirty="0" err="1"/>
                <a:t>jitter</a:t>
              </a:r>
              <a:r>
                <a:rPr lang="pt-BR" dirty="0"/>
                <a:t> gerada no ambiente Linux do BBB (2,2kHz)</a:t>
              </a:r>
            </a:p>
          </p:txBody>
        </p:sp>
      </p:grpSp>
    </p:spTree>
    <p:extLst>
      <p:ext uri="{BB962C8B-B14F-4D97-AF65-F5344CB8AC3E}">
        <p14:creationId xmlns:p14="http://schemas.microsoft.com/office/powerpoint/2010/main" val="175216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3671</TotalTime>
  <Words>3611</Words>
  <Application>Microsoft Office PowerPoint</Application>
  <PresentationFormat>Widescreen</PresentationFormat>
  <Paragraphs>471</Paragraphs>
  <Slides>23</Slides>
  <Notes>21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23</vt:i4>
      </vt:variant>
    </vt:vector>
  </HeadingPairs>
  <TitlesOfParts>
    <vt:vector size="29" baseType="lpstr">
      <vt:lpstr>Arial</vt:lpstr>
      <vt:lpstr>Calibri</vt:lpstr>
      <vt:lpstr>Cambria Math</vt:lpstr>
      <vt:lpstr>Century Gothic</vt:lpstr>
      <vt:lpstr>Wingdings 3</vt:lpstr>
      <vt:lpstr>Íon</vt:lpstr>
      <vt:lpstr>USO DO  BEAGLEBONE BLACK COMO SISTEMA DE AQUISIÇÃO DE DADOS</vt:lpstr>
      <vt:lpstr>Breve histórico</vt:lpstr>
      <vt:lpstr>Breve histórico – Dispositivos stand-alone</vt:lpstr>
      <vt:lpstr>Situação atual</vt:lpstr>
      <vt:lpstr>Novas soluções</vt:lpstr>
      <vt:lpstr>Novas soluções</vt:lpstr>
      <vt:lpstr>Novas soluções (E-Linux)</vt:lpstr>
      <vt:lpstr>Objetivos</vt:lpstr>
      <vt:lpstr>Linux e o tempo real</vt:lpstr>
      <vt:lpstr>Soluções</vt:lpstr>
      <vt:lpstr>PRUSS – Comunicação com o meio externo</vt:lpstr>
      <vt:lpstr>Captura de dados do ADC em alta velocidade </vt:lpstr>
      <vt:lpstr>Utilizando I/Os dedicadas como comunicação paralela</vt:lpstr>
      <vt:lpstr>Utilizando I/Os dedicadas como comunicação serial (SPI)</vt:lpstr>
      <vt:lpstr>Utilizando o ADC interno </vt:lpstr>
      <vt:lpstr>Comunicação entre o BBB e o PC</vt:lpstr>
      <vt:lpstr>Abordagem multithreading</vt:lpstr>
      <vt:lpstr>Utilizando comunicação UDP “Pura”</vt:lpstr>
      <vt:lpstr>Utilizando HTTP (TCP na porta 5000)</vt:lpstr>
      <vt:lpstr>Problemas do multithreading</vt:lpstr>
      <vt:lpstr>Utilizando UART</vt:lpstr>
      <vt:lpstr>Conclusão</vt:lpstr>
      <vt:lpstr>Trabalhos futuros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USO DO  BEAGLEBONEBLACK COMO SISTEMA DE AQUISIÇÃO DE DADOS</dc:title>
  <dc:creator>Lucas Rodrigues</dc:creator>
  <cp:lastModifiedBy>Lucas Rodrigues</cp:lastModifiedBy>
  <cp:revision>96</cp:revision>
  <cp:lastPrinted>2016-12-03T05:21:13Z</cp:lastPrinted>
  <dcterms:created xsi:type="dcterms:W3CDTF">2016-12-01T20:12:57Z</dcterms:created>
  <dcterms:modified xsi:type="dcterms:W3CDTF">2016-12-05T14:35:23Z</dcterms:modified>
</cp:coreProperties>
</file>